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6"/>
  </p:notes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60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2D6049-6441-1349-A022-3C1DB9756BDD}" v="42" dt="2021-03-30T23:19:40.4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1"/>
    <p:restoredTop sz="96414"/>
  </p:normalViewPr>
  <p:slideViewPr>
    <p:cSldViewPr snapToGrid="0" snapToObjects="1">
      <p:cViewPr varScale="1">
        <p:scale>
          <a:sx n="62" d="100"/>
          <a:sy n="62" d="100"/>
        </p:scale>
        <p:origin x="1589" y="58"/>
      </p:cViewPr>
      <p:guideLst/>
    </p:cSldViewPr>
  </p:slideViewPr>
  <p:notesTextViewPr>
    <p:cViewPr>
      <p:scale>
        <a:sx n="1" d="1"/>
        <a:sy n="1" d="1"/>
      </p:scale>
      <p:origin x="0" y="-269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0E20C-6E9E-4A9E-8C6E-70E87B82549A}" type="datetimeFigureOut">
              <a:rPr lang="en-AU" smtClean="0"/>
              <a:t>6/09/2021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FC5DC-B845-4200-AC4C-A8A576334D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4347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This archetype is from the open textbook ‘Visuals for influence: in project management and beyond’ by Bronte van der Hoorn. The book can be accessed here: </a:t>
            </a:r>
          </a:p>
          <a:p>
            <a:r>
              <a:rPr lang="en-AU" dirty="0"/>
              <a:t>https://usq.pressbooks.pub/visualsforprojectmanagement/</a:t>
            </a:r>
          </a:p>
          <a:p>
            <a:r>
              <a:rPr lang="en-AU" dirty="0"/>
              <a:t>This archetype can be reused under a Creative Commons Attribution </a:t>
            </a:r>
            <a:r>
              <a:rPr lang="en-AU" dirty="0" err="1"/>
              <a:t>NonCommercial</a:t>
            </a:r>
            <a:r>
              <a:rPr lang="en-AU"/>
              <a:t> ShareAlike licence.</a:t>
            </a:r>
          </a:p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1FC5DC-B845-4200-AC4C-A8A576334D80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911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01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4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4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4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9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36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4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96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2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1"/>
            <a:ext cx="9906001" cy="83543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27183" y="13230"/>
            <a:ext cx="2451633" cy="3590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33" b="1" i="1" dirty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At Your Side Lawyers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5187" y="307130"/>
            <a:ext cx="8595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400" b="1" dirty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Benefits of implementing digital case management (DCM)</a:t>
            </a:r>
            <a:endParaRPr lang="en-US" sz="2400" b="1" dirty="0">
              <a:solidFill>
                <a:sysClr val="windowText" lastClr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4843332" y="1938315"/>
            <a:ext cx="1184393" cy="84327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Paralegals relieved of approval responsibilities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5368021" y="1003286"/>
            <a:ext cx="1656000" cy="551811"/>
          </a:xfrm>
          <a:prstGeom prst="rect">
            <a:avLst/>
          </a:prstGeom>
          <a:solidFill>
            <a:schemeClr val="accent5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Operational changes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7908171" y="1002260"/>
            <a:ext cx="1656000" cy="554889"/>
          </a:xfrm>
          <a:prstGeom prst="rect">
            <a:avLst/>
          </a:prstGeom>
          <a:solidFill>
            <a:schemeClr val="accent5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Benefits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2827870" y="1004312"/>
            <a:ext cx="1656000" cy="557556"/>
          </a:xfrm>
          <a:prstGeom prst="rect">
            <a:avLst/>
          </a:prstGeom>
          <a:solidFill>
            <a:schemeClr val="accent5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DCM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Project outputs</a:t>
            </a:r>
          </a:p>
        </p:txBody>
      </p:sp>
      <p:sp>
        <p:nvSpPr>
          <p:cNvPr id="240" name="Rectangle 239"/>
          <p:cNvSpPr/>
          <p:nvPr/>
        </p:nvSpPr>
        <p:spPr>
          <a:xfrm>
            <a:off x="7908170" y="2330805"/>
            <a:ext cx="1656001" cy="65182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Increased client spend per annum</a:t>
            </a:r>
          </a:p>
        </p:txBody>
      </p:sp>
      <p:sp>
        <p:nvSpPr>
          <p:cNvPr id="241" name="Rectangle 240"/>
          <p:cNvSpPr/>
          <p:nvPr/>
        </p:nvSpPr>
        <p:spPr>
          <a:xfrm>
            <a:off x="7908170" y="3391462"/>
            <a:ext cx="1656001" cy="65182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Decreased practice overtime costs</a:t>
            </a:r>
          </a:p>
        </p:txBody>
      </p:sp>
      <p:sp>
        <p:nvSpPr>
          <p:cNvPr id="242" name="Rectangle 241"/>
          <p:cNvSpPr/>
          <p:nvPr/>
        </p:nvSpPr>
        <p:spPr>
          <a:xfrm>
            <a:off x="7908170" y="4353552"/>
            <a:ext cx="1656001" cy="10865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Ability to offer lawyers professional development opportunities in working hours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890C295-3F4E-7D40-8B04-CEB35E6E70B2}"/>
              </a:ext>
            </a:extLst>
          </p:cNvPr>
          <p:cNvSpPr/>
          <p:nvPr/>
        </p:nvSpPr>
        <p:spPr>
          <a:xfrm>
            <a:off x="2789048" y="2330805"/>
            <a:ext cx="1694822" cy="65045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Automation of approval workflows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30FF96B-9D81-0043-832C-8ED9EFC11060}"/>
              </a:ext>
            </a:extLst>
          </p:cNvPr>
          <p:cNvSpPr/>
          <p:nvPr/>
        </p:nvSpPr>
        <p:spPr>
          <a:xfrm>
            <a:off x="287719" y="1004312"/>
            <a:ext cx="1656000" cy="551811"/>
          </a:xfrm>
          <a:prstGeom prst="rect">
            <a:avLst/>
          </a:prstGeom>
          <a:solidFill>
            <a:schemeClr val="accent5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Environmental opportunities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D1B3B0E-2BBA-784F-B02D-F613E935F231}"/>
              </a:ext>
            </a:extLst>
          </p:cNvPr>
          <p:cNvSpPr/>
          <p:nvPr/>
        </p:nvSpPr>
        <p:spPr>
          <a:xfrm>
            <a:off x="287720" y="3150408"/>
            <a:ext cx="1656000" cy="65045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Improved off-the-shelf practice software applications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4F5BCAD-0188-2849-9ADF-1A442A3C775F}"/>
              </a:ext>
            </a:extLst>
          </p:cNvPr>
          <p:cNvSpPr/>
          <p:nvPr/>
        </p:nvSpPr>
        <p:spPr>
          <a:xfrm>
            <a:off x="292539" y="2330805"/>
            <a:ext cx="1656000" cy="65045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Client trend to outsource all legal work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6C14B3A-EB82-AC4D-91BF-6C42A0683DF3}"/>
              </a:ext>
            </a:extLst>
          </p:cNvPr>
          <p:cNvSpPr/>
          <p:nvPr/>
        </p:nvSpPr>
        <p:spPr>
          <a:xfrm>
            <a:off x="2789048" y="4789613"/>
            <a:ext cx="1694822" cy="65045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Business intelligence provides triage of data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B95D95B-A32D-B94D-8F9C-72C599216640}"/>
              </a:ext>
            </a:extLst>
          </p:cNvPr>
          <p:cNvSpPr/>
          <p:nvPr/>
        </p:nvSpPr>
        <p:spPr>
          <a:xfrm>
            <a:off x="2789048" y="3970011"/>
            <a:ext cx="1694822" cy="65045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Expanded template library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4CE7BD7-C3B1-064C-A0A1-F32D002A347D}"/>
              </a:ext>
            </a:extLst>
          </p:cNvPr>
          <p:cNvSpPr/>
          <p:nvPr/>
        </p:nvSpPr>
        <p:spPr>
          <a:xfrm>
            <a:off x="2789048" y="3150408"/>
            <a:ext cx="1694822" cy="65045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Workflow delay alerts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291CAEE-E7FA-9D41-AAAA-1436F0353E8E}"/>
              </a:ext>
            </a:extLst>
          </p:cNvPr>
          <p:cNvSpPr/>
          <p:nvPr/>
        </p:nvSpPr>
        <p:spPr>
          <a:xfrm>
            <a:off x="4843332" y="2942996"/>
            <a:ext cx="1184393" cy="99752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Paralegals relieved of workflow management responsibilities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92FF4F6-80C2-BF4B-BBFA-228438951635}"/>
              </a:ext>
            </a:extLst>
          </p:cNvPr>
          <p:cNvSpPr/>
          <p:nvPr/>
        </p:nvSpPr>
        <p:spPr>
          <a:xfrm>
            <a:off x="4843332" y="5151643"/>
            <a:ext cx="1184393" cy="65045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Decreased triage workload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C70B1D0-C605-5642-90F9-ED0C3CE6B5BE}"/>
              </a:ext>
            </a:extLst>
          </p:cNvPr>
          <p:cNvSpPr/>
          <p:nvPr/>
        </p:nvSpPr>
        <p:spPr>
          <a:xfrm>
            <a:off x="4843332" y="4101927"/>
            <a:ext cx="1184393" cy="88831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Decreased correspondence </a:t>
            </a:r>
            <a:r>
              <a:rPr lang="en-US" sz="1200" dirty="0" err="1">
                <a:solidFill>
                  <a:schemeClr val="tx1"/>
                </a:solidFill>
              </a:rPr>
              <a:t>customisation</a:t>
            </a:r>
            <a:r>
              <a:rPr lang="en-US" sz="1200" dirty="0">
                <a:solidFill>
                  <a:schemeClr val="tx1"/>
                </a:solidFill>
              </a:rPr>
              <a:t> workload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9D66DF6-42F4-A840-A8EC-5B940FAA4878}"/>
              </a:ext>
            </a:extLst>
          </p:cNvPr>
          <p:cNvSpPr/>
          <p:nvPr/>
        </p:nvSpPr>
        <p:spPr>
          <a:xfrm>
            <a:off x="6374699" y="2803339"/>
            <a:ext cx="1184393" cy="99752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Paralegals support customer relationship management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B8EBE89-2C88-3542-BEAF-162D106A8D60}"/>
              </a:ext>
            </a:extLst>
          </p:cNvPr>
          <p:cNvSpPr/>
          <p:nvPr/>
        </p:nvSpPr>
        <p:spPr>
          <a:xfrm>
            <a:off x="6374699" y="3970011"/>
            <a:ext cx="1184393" cy="99752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Lawyers spend less time on routine work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B1EB251-7C4D-EB43-A3E1-353FC5388D58}"/>
              </a:ext>
            </a:extLst>
          </p:cNvPr>
          <p:cNvSpPr/>
          <p:nvPr/>
        </p:nvSpPr>
        <p:spPr>
          <a:xfrm>
            <a:off x="287719" y="4789613"/>
            <a:ext cx="1656000" cy="65045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Federal government upskill for legal professionals program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BA7821C-4CBC-8B49-9A36-A2F35C6FAB82}"/>
              </a:ext>
            </a:extLst>
          </p:cNvPr>
          <p:cNvSpPr/>
          <p:nvPr/>
        </p:nvSpPr>
        <p:spPr>
          <a:xfrm>
            <a:off x="286755" y="3970011"/>
            <a:ext cx="1656000" cy="65045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Changes to data storage laws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B1FE9482-7170-E146-AA4D-A5AEC3A9CFB0}"/>
              </a:ext>
            </a:extLst>
          </p:cNvPr>
          <p:cNvCxnSpPr>
            <a:cxnSpLocks/>
            <a:stCxn id="53" idx="3"/>
            <a:endCxn id="47" idx="1"/>
          </p:cNvCxnSpPr>
          <p:nvPr/>
        </p:nvCxnSpPr>
        <p:spPr>
          <a:xfrm flipV="1">
            <a:off x="1943720" y="2656035"/>
            <a:ext cx="845328" cy="819603"/>
          </a:xfrm>
          <a:prstGeom prst="bentConnector3">
            <a:avLst>
              <a:gd name="adj1" fmla="val 59723"/>
            </a:avLst>
          </a:prstGeom>
          <a:ln w="28575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>
            <a:extLst>
              <a:ext uri="{FF2B5EF4-FFF2-40B4-BE49-F238E27FC236}">
                <a16:creationId xmlns:a16="http://schemas.microsoft.com/office/drawing/2014/main" id="{FBD89F76-4625-DA44-9D55-4BF88230E8EC}"/>
              </a:ext>
            </a:extLst>
          </p:cNvPr>
          <p:cNvCxnSpPr>
            <a:cxnSpLocks/>
            <a:stCxn id="64" idx="3"/>
            <a:endCxn id="55" idx="1"/>
          </p:cNvCxnSpPr>
          <p:nvPr/>
        </p:nvCxnSpPr>
        <p:spPr>
          <a:xfrm>
            <a:off x="1942755" y="4295241"/>
            <a:ext cx="846293" cy="819602"/>
          </a:xfrm>
          <a:prstGeom prst="bentConnector3">
            <a:avLst>
              <a:gd name="adj1" fmla="val 29362"/>
            </a:avLst>
          </a:prstGeom>
          <a:ln w="28575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>
            <a:extLst>
              <a:ext uri="{FF2B5EF4-FFF2-40B4-BE49-F238E27FC236}">
                <a16:creationId xmlns:a16="http://schemas.microsoft.com/office/drawing/2014/main" id="{1CF5F64D-B890-3441-8453-B1F908813ED2}"/>
              </a:ext>
            </a:extLst>
          </p:cNvPr>
          <p:cNvCxnSpPr>
            <a:cxnSpLocks/>
            <a:stCxn id="53" idx="3"/>
            <a:endCxn id="56" idx="1"/>
          </p:cNvCxnSpPr>
          <p:nvPr/>
        </p:nvCxnSpPr>
        <p:spPr>
          <a:xfrm>
            <a:off x="1943720" y="3475638"/>
            <a:ext cx="845328" cy="819603"/>
          </a:xfrm>
          <a:prstGeom prst="bentConnector3">
            <a:avLst>
              <a:gd name="adj1" fmla="val 42707"/>
            </a:avLst>
          </a:prstGeom>
          <a:ln w="28575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>
            <a:extLst>
              <a:ext uri="{FF2B5EF4-FFF2-40B4-BE49-F238E27FC236}">
                <a16:creationId xmlns:a16="http://schemas.microsoft.com/office/drawing/2014/main" id="{C1CE7DAE-5AB4-8E4E-9BC0-58A1A18FCB21}"/>
              </a:ext>
            </a:extLst>
          </p:cNvPr>
          <p:cNvCxnSpPr>
            <a:cxnSpLocks/>
            <a:stCxn id="53" idx="3"/>
            <a:endCxn id="57" idx="1"/>
          </p:cNvCxnSpPr>
          <p:nvPr/>
        </p:nvCxnSpPr>
        <p:spPr>
          <a:xfrm>
            <a:off x="1943720" y="3475638"/>
            <a:ext cx="845328" cy="1270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>
            <a:extLst>
              <a:ext uri="{FF2B5EF4-FFF2-40B4-BE49-F238E27FC236}">
                <a16:creationId xmlns:a16="http://schemas.microsoft.com/office/drawing/2014/main" id="{721B9406-4394-D649-8C72-E5045443A19F}"/>
              </a:ext>
            </a:extLst>
          </p:cNvPr>
          <p:cNvCxnSpPr>
            <a:cxnSpLocks/>
            <a:stCxn id="47" idx="3"/>
            <a:endCxn id="91" idx="1"/>
          </p:cNvCxnSpPr>
          <p:nvPr/>
        </p:nvCxnSpPr>
        <p:spPr>
          <a:xfrm flipV="1">
            <a:off x="4483870" y="2359954"/>
            <a:ext cx="359462" cy="296081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>
            <a:extLst>
              <a:ext uri="{FF2B5EF4-FFF2-40B4-BE49-F238E27FC236}">
                <a16:creationId xmlns:a16="http://schemas.microsoft.com/office/drawing/2014/main" id="{2DA158BF-7496-444B-BBA8-F8D5B38EE5E5}"/>
              </a:ext>
            </a:extLst>
          </p:cNvPr>
          <p:cNvCxnSpPr>
            <a:cxnSpLocks/>
            <a:stCxn id="55" idx="3"/>
            <a:endCxn id="59" idx="1"/>
          </p:cNvCxnSpPr>
          <p:nvPr/>
        </p:nvCxnSpPr>
        <p:spPr>
          <a:xfrm>
            <a:off x="4483870" y="5114843"/>
            <a:ext cx="359462" cy="36203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>
            <a:extLst>
              <a:ext uri="{FF2B5EF4-FFF2-40B4-BE49-F238E27FC236}">
                <a16:creationId xmlns:a16="http://schemas.microsoft.com/office/drawing/2014/main" id="{081AC6A6-4580-EB40-AFC0-5A40AE154754}"/>
              </a:ext>
            </a:extLst>
          </p:cNvPr>
          <p:cNvCxnSpPr>
            <a:cxnSpLocks/>
            <a:stCxn id="56" idx="3"/>
            <a:endCxn id="60" idx="1"/>
          </p:cNvCxnSpPr>
          <p:nvPr/>
        </p:nvCxnSpPr>
        <p:spPr>
          <a:xfrm>
            <a:off x="4483870" y="4295241"/>
            <a:ext cx="359462" cy="250843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04">
            <a:extLst>
              <a:ext uri="{FF2B5EF4-FFF2-40B4-BE49-F238E27FC236}">
                <a16:creationId xmlns:a16="http://schemas.microsoft.com/office/drawing/2014/main" id="{D52C4C1E-5E76-704E-84E4-6EAFC50A9B87}"/>
              </a:ext>
            </a:extLst>
          </p:cNvPr>
          <p:cNvCxnSpPr>
            <a:cxnSpLocks/>
            <a:stCxn id="57" idx="3"/>
            <a:endCxn id="58" idx="1"/>
          </p:cNvCxnSpPr>
          <p:nvPr/>
        </p:nvCxnSpPr>
        <p:spPr>
          <a:xfrm flipV="1">
            <a:off x="4483870" y="3441760"/>
            <a:ext cx="359462" cy="33878"/>
          </a:xfrm>
          <a:prstGeom prst="bentConnector3">
            <a:avLst>
              <a:gd name="adj1" fmla="val 52858"/>
            </a:avLst>
          </a:prstGeom>
          <a:ln w="28575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lbow Connector 107">
            <a:extLst>
              <a:ext uri="{FF2B5EF4-FFF2-40B4-BE49-F238E27FC236}">
                <a16:creationId xmlns:a16="http://schemas.microsoft.com/office/drawing/2014/main" id="{DA3EC58B-6F8B-7A43-A6CA-AAB0F6B73606}"/>
              </a:ext>
            </a:extLst>
          </p:cNvPr>
          <p:cNvCxnSpPr>
            <a:cxnSpLocks/>
            <a:stCxn id="58" idx="3"/>
            <a:endCxn id="61" idx="1"/>
          </p:cNvCxnSpPr>
          <p:nvPr/>
        </p:nvCxnSpPr>
        <p:spPr>
          <a:xfrm flipV="1">
            <a:off x="6027725" y="3302103"/>
            <a:ext cx="346974" cy="139657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Elbow Connector 110">
            <a:extLst>
              <a:ext uri="{FF2B5EF4-FFF2-40B4-BE49-F238E27FC236}">
                <a16:creationId xmlns:a16="http://schemas.microsoft.com/office/drawing/2014/main" id="{5CBBE029-0C6D-0949-AA57-5D533E058444}"/>
              </a:ext>
            </a:extLst>
          </p:cNvPr>
          <p:cNvCxnSpPr>
            <a:cxnSpLocks/>
            <a:stCxn id="60" idx="3"/>
            <a:endCxn id="62" idx="1"/>
          </p:cNvCxnSpPr>
          <p:nvPr/>
        </p:nvCxnSpPr>
        <p:spPr>
          <a:xfrm flipV="1">
            <a:off x="6027725" y="4468775"/>
            <a:ext cx="346974" cy="7730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>
            <a:extLst>
              <a:ext uri="{FF2B5EF4-FFF2-40B4-BE49-F238E27FC236}">
                <a16:creationId xmlns:a16="http://schemas.microsoft.com/office/drawing/2014/main" id="{B6672628-5912-7444-9888-B5FCCBD1D890}"/>
              </a:ext>
            </a:extLst>
          </p:cNvPr>
          <p:cNvCxnSpPr>
            <a:cxnSpLocks/>
            <a:stCxn id="61" idx="3"/>
            <a:endCxn id="240" idx="1"/>
          </p:cNvCxnSpPr>
          <p:nvPr/>
        </p:nvCxnSpPr>
        <p:spPr>
          <a:xfrm flipV="1">
            <a:off x="7559092" y="2656719"/>
            <a:ext cx="349078" cy="645384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lbow Connector 116">
            <a:extLst>
              <a:ext uri="{FF2B5EF4-FFF2-40B4-BE49-F238E27FC236}">
                <a16:creationId xmlns:a16="http://schemas.microsoft.com/office/drawing/2014/main" id="{C7B7601E-A652-444F-B92A-A9425BD4BF59}"/>
              </a:ext>
            </a:extLst>
          </p:cNvPr>
          <p:cNvCxnSpPr>
            <a:cxnSpLocks/>
            <a:stCxn id="62" idx="3"/>
            <a:endCxn id="241" idx="1"/>
          </p:cNvCxnSpPr>
          <p:nvPr/>
        </p:nvCxnSpPr>
        <p:spPr>
          <a:xfrm flipV="1">
            <a:off x="7559092" y="3717376"/>
            <a:ext cx="349078" cy="75139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lbow Connector 122">
            <a:extLst>
              <a:ext uri="{FF2B5EF4-FFF2-40B4-BE49-F238E27FC236}">
                <a16:creationId xmlns:a16="http://schemas.microsoft.com/office/drawing/2014/main" id="{4CAF71AF-1B74-DA40-A0E5-B03D751337E9}"/>
              </a:ext>
            </a:extLst>
          </p:cNvPr>
          <p:cNvCxnSpPr>
            <a:cxnSpLocks/>
            <a:stCxn id="54" idx="3"/>
            <a:endCxn id="240" idx="0"/>
          </p:cNvCxnSpPr>
          <p:nvPr/>
        </p:nvCxnSpPr>
        <p:spPr>
          <a:xfrm flipV="1">
            <a:off x="1948539" y="2330805"/>
            <a:ext cx="6787632" cy="325230"/>
          </a:xfrm>
          <a:prstGeom prst="bentConnector4">
            <a:avLst>
              <a:gd name="adj1" fmla="val 2578"/>
              <a:gd name="adj2" fmla="val 271379"/>
            </a:avLst>
          </a:prstGeom>
          <a:ln w="28575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Elbow Connector 130">
            <a:extLst>
              <a:ext uri="{FF2B5EF4-FFF2-40B4-BE49-F238E27FC236}">
                <a16:creationId xmlns:a16="http://schemas.microsoft.com/office/drawing/2014/main" id="{EB2DFDD6-7B72-3D47-92A0-4F9CAAFF19A7}"/>
              </a:ext>
            </a:extLst>
          </p:cNvPr>
          <p:cNvCxnSpPr>
            <a:cxnSpLocks/>
            <a:stCxn id="63" idx="3"/>
            <a:endCxn id="242" idx="2"/>
          </p:cNvCxnSpPr>
          <p:nvPr/>
        </p:nvCxnSpPr>
        <p:spPr>
          <a:xfrm>
            <a:off x="1943719" y="5114843"/>
            <a:ext cx="6792452" cy="325229"/>
          </a:xfrm>
          <a:prstGeom prst="bentConnector4">
            <a:avLst>
              <a:gd name="adj1" fmla="val 1855"/>
              <a:gd name="adj2" fmla="val 271379"/>
            </a:avLst>
          </a:prstGeom>
          <a:ln w="28575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Elbow Connector 135">
            <a:extLst>
              <a:ext uri="{FF2B5EF4-FFF2-40B4-BE49-F238E27FC236}">
                <a16:creationId xmlns:a16="http://schemas.microsoft.com/office/drawing/2014/main" id="{6B96D409-2B33-CB48-B333-8CE83833A9D4}"/>
              </a:ext>
            </a:extLst>
          </p:cNvPr>
          <p:cNvCxnSpPr>
            <a:cxnSpLocks/>
            <a:stCxn id="62" idx="3"/>
            <a:endCxn id="242" idx="1"/>
          </p:cNvCxnSpPr>
          <p:nvPr/>
        </p:nvCxnSpPr>
        <p:spPr>
          <a:xfrm>
            <a:off x="7559092" y="4468775"/>
            <a:ext cx="349078" cy="428037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>
            <a:extLst>
              <a:ext uri="{FF2B5EF4-FFF2-40B4-BE49-F238E27FC236}">
                <a16:creationId xmlns:a16="http://schemas.microsoft.com/office/drawing/2014/main" id="{8101975D-AED8-6A44-BB34-2DB53DD61BFB}"/>
              </a:ext>
            </a:extLst>
          </p:cNvPr>
          <p:cNvSpPr txBox="1"/>
          <p:nvPr/>
        </p:nvSpPr>
        <p:spPr>
          <a:xfrm>
            <a:off x="286755" y="6245577"/>
            <a:ext cx="643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Legend</a:t>
            </a:r>
          </a:p>
        </p:txBody>
      </p:sp>
      <p:cxnSp>
        <p:nvCxnSpPr>
          <p:cNvPr id="161" name="Elbow Connector 160">
            <a:extLst>
              <a:ext uri="{FF2B5EF4-FFF2-40B4-BE49-F238E27FC236}">
                <a16:creationId xmlns:a16="http://schemas.microsoft.com/office/drawing/2014/main" id="{8C7584A3-AAC5-9A4E-A068-0898EC5632AD}"/>
              </a:ext>
            </a:extLst>
          </p:cNvPr>
          <p:cNvCxnSpPr>
            <a:cxnSpLocks/>
          </p:cNvCxnSpPr>
          <p:nvPr/>
        </p:nvCxnSpPr>
        <p:spPr>
          <a:xfrm>
            <a:off x="379371" y="6553829"/>
            <a:ext cx="735384" cy="93551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>
            <a:extLst>
              <a:ext uri="{FF2B5EF4-FFF2-40B4-BE49-F238E27FC236}">
                <a16:creationId xmlns:a16="http://schemas.microsoft.com/office/drawing/2014/main" id="{D5913400-600D-B54D-83B8-712489C28696}"/>
              </a:ext>
            </a:extLst>
          </p:cNvPr>
          <p:cNvSpPr txBox="1"/>
          <p:nvPr/>
        </p:nvSpPr>
        <p:spPr>
          <a:xfrm>
            <a:off x="1114755" y="6493049"/>
            <a:ext cx="41969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Arrows indicate flow from enabler/influence to subsequent changes/benefits</a:t>
            </a:r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1D255DDB-246A-174B-95E8-BC054AB58CA0}"/>
              </a:ext>
            </a:extLst>
          </p:cNvPr>
          <p:cNvCxnSpPr/>
          <p:nvPr/>
        </p:nvCxnSpPr>
        <p:spPr>
          <a:xfrm>
            <a:off x="286755" y="6185042"/>
            <a:ext cx="9277416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310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194B130F745F43BE9B0CF1099B6FCF" ma:contentTypeVersion="4" ma:contentTypeDescription="Create a new document." ma:contentTypeScope="" ma:versionID="28cfc51b852177527968bf2613e9f2d3">
  <xsd:schema xmlns:xsd="http://www.w3.org/2001/XMLSchema" xmlns:xs="http://www.w3.org/2001/XMLSchema" xmlns:p="http://schemas.microsoft.com/office/2006/metadata/properties" xmlns:ns2="25223fcc-1038-4a54-bc99-4bb26f2335e9" targetNamespace="http://schemas.microsoft.com/office/2006/metadata/properties" ma:root="true" ma:fieldsID="59b7f3b1356e354eb7257d40e6159b50" ns2:_="">
    <xsd:import namespace="25223fcc-1038-4a54-bc99-4bb26f2335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223fcc-1038-4a54-bc99-4bb26f2335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FACC83-77C0-4B00-BE35-EBBF680F0FC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3F0CF32-7914-4410-B383-2E31A11E0A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9BCDE2-AD6F-4787-975A-D91E50EC81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223fcc-1038-4a54-bc99-4bb26f2335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1848</TotalTime>
  <Words>179</Words>
  <Application>Microsoft Office PowerPoint</Application>
  <PresentationFormat>A4 Paper (210x297 mm)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Bronte Van Der Hoorn</dc:creator>
  <cp:lastModifiedBy>Nikki Andersen</cp:lastModifiedBy>
  <cp:revision>21</cp:revision>
  <dcterms:created xsi:type="dcterms:W3CDTF">2018-07-05T02:20:56Z</dcterms:created>
  <dcterms:modified xsi:type="dcterms:W3CDTF">2021-09-06T02:33:52Z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0x01010091194B130F745F43BE9B0CF1099B6FCF</vt:lpwstr>
  </property>
</Properties>
</file>