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6"/>
  </p:notes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E84C01-8D5B-7E47-94A2-1242FD809BBE}" v="11" dt="2021-03-10T06:10:24.4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73"/>
    <p:restoredTop sz="94694"/>
  </p:normalViewPr>
  <p:slideViewPr>
    <p:cSldViewPr snapToGrid="0" snapToObjects="1">
      <p:cViewPr varScale="1">
        <p:scale>
          <a:sx n="43" d="100"/>
          <a:sy n="43" d="100"/>
        </p:scale>
        <p:origin x="2419" y="62"/>
      </p:cViewPr>
      <p:guideLst/>
    </p:cSldViewPr>
  </p:slideViewPr>
  <p:notesTextViewPr>
    <p:cViewPr>
      <p:scale>
        <a:sx n="1" d="1"/>
        <a:sy n="1" d="1"/>
      </p:scale>
      <p:origin x="0" y="-269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6747E-6BFC-B14F-9C3D-0FD503B1F313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BB62B4-E5E0-3843-9001-22E191566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489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This archetype is from the open textbook ‘Visuals for influence: in project management and beyond’ by Bronte van der Hoorn. The book can be accessed here: </a:t>
            </a:r>
          </a:p>
          <a:p>
            <a:r>
              <a:rPr lang="en-AU" dirty="0"/>
              <a:t>https://usq.pressbooks.pub/visualsforprojectmanagement/</a:t>
            </a:r>
          </a:p>
          <a:p>
            <a:r>
              <a:rPr lang="en-AU" dirty="0"/>
              <a:t>This archetype can be reused under a Creative Commons Attribution </a:t>
            </a:r>
            <a:r>
              <a:rPr lang="en-AU" dirty="0" err="1"/>
              <a:t>NonCommercial</a:t>
            </a:r>
            <a:r>
              <a:rPr lang="en-AU"/>
              <a:t> ShareAlike licence.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BB62B4-E5E0-3843-9001-22E1915663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691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1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14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9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395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89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76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383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004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401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7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394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73DD7-9AA0-484B-B455-D61A3B636A2C}" type="datetimeFigureOut">
              <a:rPr lang="en-US" smtClean="0"/>
              <a:t>9/6/2021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A20C9-7460-E44C-88B7-7F803B0D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563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1" y="118598"/>
            <a:ext cx="6858001" cy="46476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46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720960"/>
            <a:ext cx="6858000" cy="2840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46" dirty="0">
                <a:solidFill>
                  <a:schemeClr val="tx1"/>
                </a:solidFill>
              </a:rPr>
              <a:t>Stage 1: Preparation and release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64818" y="104006"/>
            <a:ext cx="1728358" cy="2414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9" b="1" dirty="0">
                <a:latin typeface="Arial" charset="0"/>
                <a:ea typeface="Arial" charset="0"/>
                <a:cs typeface="Arial" charset="0"/>
              </a:rPr>
              <a:t>Rescue Insurance Agency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58916" y="313906"/>
            <a:ext cx="4340162" cy="2840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246" b="1" dirty="0">
                <a:latin typeface="Arial" charset="0"/>
                <a:ea typeface="Arial" charset="0"/>
                <a:cs typeface="Arial" charset="0"/>
              </a:rPr>
              <a:t>20XX Expression of Interest Process: Actuary Services</a:t>
            </a:r>
            <a:endParaRPr lang="en-US" sz="1246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D09B01FF-71BF-9A41-A593-EC9946728ABE}"/>
              </a:ext>
            </a:extLst>
          </p:cNvPr>
          <p:cNvSpPr/>
          <p:nvPr/>
        </p:nvSpPr>
        <p:spPr>
          <a:xfrm>
            <a:off x="0" y="6883106"/>
            <a:ext cx="6858000" cy="2840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46" dirty="0">
                <a:solidFill>
                  <a:schemeClr val="tx1"/>
                </a:solidFill>
              </a:rPr>
              <a:t>Stage 2: Evaluation</a:t>
            </a:r>
          </a:p>
        </p:txBody>
      </p:sp>
      <p:graphicFrame>
        <p:nvGraphicFramePr>
          <p:cNvPr id="3" name="Table 8">
            <a:extLst>
              <a:ext uri="{FF2B5EF4-FFF2-40B4-BE49-F238E27FC236}">
                <a16:creationId xmlns:a16="http://schemas.microsoft.com/office/drawing/2014/main" id="{F21AFC44-8C35-5F4E-80F8-C50D84D2B1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2253635"/>
              </p:ext>
            </p:extLst>
          </p:nvPr>
        </p:nvGraphicFramePr>
        <p:xfrm>
          <a:off x="203066" y="1145928"/>
          <a:ext cx="6497777" cy="5108078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412750">
                  <a:extLst>
                    <a:ext uri="{9D8B030D-6E8A-4147-A177-3AD203B41FA5}">
                      <a16:colId xmlns:a16="http://schemas.microsoft.com/office/drawing/2014/main" val="3316425415"/>
                    </a:ext>
                  </a:extLst>
                </a:gridCol>
                <a:gridCol w="565003">
                  <a:extLst>
                    <a:ext uri="{9D8B030D-6E8A-4147-A177-3AD203B41FA5}">
                      <a16:colId xmlns:a16="http://schemas.microsoft.com/office/drawing/2014/main" val="691592460"/>
                    </a:ext>
                  </a:extLst>
                </a:gridCol>
                <a:gridCol w="565003">
                  <a:extLst>
                    <a:ext uri="{9D8B030D-6E8A-4147-A177-3AD203B41FA5}">
                      <a16:colId xmlns:a16="http://schemas.microsoft.com/office/drawing/2014/main" val="1135831651"/>
                    </a:ext>
                  </a:extLst>
                </a:gridCol>
                <a:gridCol w="565003">
                  <a:extLst>
                    <a:ext uri="{9D8B030D-6E8A-4147-A177-3AD203B41FA5}">
                      <a16:colId xmlns:a16="http://schemas.microsoft.com/office/drawing/2014/main" val="2774739568"/>
                    </a:ext>
                  </a:extLst>
                </a:gridCol>
                <a:gridCol w="565003">
                  <a:extLst>
                    <a:ext uri="{9D8B030D-6E8A-4147-A177-3AD203B41FA5}">
                      <a16:colId xmlns:a16="http://schemas.microsoft.com/office/drawing/2014/main" val="4017109342"/>
                    </a:ext>
                  </a:extLst>
                </a:gridCol>
                <a:gridCol w="565003">
                  <a:extLst>
                    <a:ext uri="{9D8B030D-6E8A-4147-A177-3AD203B41FA5}">
                      <a16:colId xmlns:a16="http://schemas.microsoft.com/office/drawing/2014/main" val="3113799769"/>
                    </a:ext>
                  </a:extLst>
                </a:gridCol>
                <a:gridCol w="565003">
                  <a:extLst>
                    <a:ext uri="{9D8B030D-6E8A-4147-A177-3AD203B41FA5}">
                      <a16:colId xmlns:a16="http://schemas.microsoft.com/office/drawing/2014/main" val="1509887810"/>
                    </a:ext>
                  </a:extLst>
                </a:gridCol>
                <a:gridCol w="565003">
                  <a:extLst>
                    <a:ext uri="{9D8B030D-6E8A-4147-A177-3AD203B41FA5}">
                      <a16:colId xmlns:a16="http://schemas.microsoft.com/office/drawing/2014/main" val="3146298905"/>
                    </a:ext>
                  </a:extLst>
                </a:gridCol>
                <a:gridCol w="565003">
                  <a:extLst>
                    <a:ext uri="{9D8B030D-6E8A-4147-A177-3AD203B41FA5}">
                      <a16:colId xmlns:a16="http://schemas.microsoft.com/office/drawing/2014/main" val="2367263289"/>
                    </a:ext>
                  </a:extLst>
                </a:gridCol>
                <a:gridCol w="565003">
                  <a:extLst>
                    <a:ext uri="{9D8B030D-6E8A-4147-A177-3AD203B41FA5}">
                      <a16:colId xmlns:a16="http://schemas.microsoft.com/office/drawing/2014/main" val="948186390"/>
                    </a:ext>
                  </a:extLst>
                </a:gridCol>
              </a:tblGrid>
              <a:tr h="32873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Milestone/Activity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12.03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12.03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13.03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14.03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15.03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18.03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19.03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20.03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20.03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15912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tx1"/>
                          </a:solidFill>
                        </a:rPr>
                        <a:t>Drafting completed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3732243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tx1"/>
                          </a:solidFill>
                        </a:rPr>
                        <a:t>Reviews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6359324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Procurement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522016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Risk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799760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Financial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40582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COO’s Executive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764266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tx1"/>
                          </a:solidFill>
                        </a:rPr>
                        <a:t>Release Preparation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2874342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Log ICT request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707030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Board notification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489582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Advise PR team of EOI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127876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Test portal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4725353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Order newspaper advertisement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3675893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r>
                        <a:rPr lang="en-US" sz="1000" i="1" dirty="0">
                          <a:solidFill>
                            <a:schemeClr val="tx1"/>
                          </a:solidFill>
                        </a:rPr>
                        <a:t>Approval and release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5785457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Final updates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6795405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Approval by COO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5648097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Release to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159258"/>
                  </a:ext>
                </a:extLst>
              </a:tr>
            </a:tbl>
          </a:graphicData>
        </a:graphic>
      </p:graphicFrame>
      <p:graphicFrame>
        <p:nvGraphicFramePr>
          <p:cNvPr id="93" name="Table 8">
            <a:extLst>
              <a:ext uri="{FF2B5EF4-FFF2-40B4-BE49-F238E27FC236}">
                <a16:creationId xmlns:a16="http://schemas.microsoft.com/office/drawing/2014/main" id="{2FED667B-731B-2443-8BA5-CA4269B3EA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1158227"/>
              </p:ext>
            </p:extLst>
          </p:nvPr>
        </p:nvGraphicFramePr>
        <p:xfrm>
          <a:off x="203065" y="7255916"/>
          <a:ext cx="6497777" cy="2314475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2499409">
                  <a:extLst>
                    <a:ext uri="{9D8B030D-6E8A-4147-A177-3AD203B41FA5}">
                      <a16:colId xmlns:a16="http://schemas.microsoft.com/office/drawing/2014/main" val="3316425415"/>
                    </a:ext>
                  </a:extLst>
                </a:gridCol>
                <a:gridCol w="999592">
                  <a:extLst>
                    <a:ext uri="{9D8B030D-6E8A-4147-A177-3AD203B41FA5}">
                      <a16:colId xmlns:a16="http://schemas.microsoft.com/office/drawing/2014/main" val="691592460"/>
                    </a:ext>
                  </a:extLst>
                </a:gridCol>
                <a:gridCol w="999592">
                  <a:extLst>
                    <a:ext uri="{9D8B030D-6E8A-4147-A177-3AD203B41FA5}">
                      <a16:colId xmlns:a16="http://schemas.microsoft.com/office/drawing/2014/main" val="1135831651"/>
                    </a:ext>
                  </a:extLst>
                </a:gridCol>
                <a:gridCol w="999592">
                  <a:extLst>
                    <a:ext uri="{9D8B030D-6E8A-4147-A177-3AD203B41FA5}">
                      <a16:colId xmlns:a16="http://schemas.microsoft.com/office/drawing/2014/main" val="2774739568"/>
                    </a:ext>
                  </a:extLst>
                </a:gridCol>
                <a:gridCol w="999592">
                  <a:extLst>
                    <a:ext uri="{9D8B030D-6E8A-4147-A177-3AD203B41FA5}">
                      <a16:colId xmlns:a16="http://schemas.microsoft.com/office/drawing/2014/main" val="4017109342"/>
                    </a:ext>
                  </a:extLst>
                </a:gridCol>
              </a:tblGrid>
              <a:tr h="328733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Week commencing:</a:t>
                      </a: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Milestone/Activity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20.04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27.04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03.05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10.05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215912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l"/>
                      <a:r>
                        <a:rPr lang="en-US" sz="1000" i="0" dirty="0">
                          <a:solidFill>
                            <a:schemeClr val="tx1"/>
                          </a:solidFill>
                        </a:rPr>
                        <a:t>Received documents circulated to panel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359324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Panel review period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8522016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Panel meeting(s)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799760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Recommendation forwarded to COO for approval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40582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Contract negotiations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797033"/>
                  </a:ext>
                </a:extLst>
              </a:tr>
              <a:tr h="292207">
                <a:tc>
                  <a:txBody>
                    <a:bodyPr/>
                    <a:lstStyle/>
                    <a:p>
                      <a:pPr algn="l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Contract </a:t>
                      </a:r>
                      <a:r>
                        <a:rPr lang="en-US" sz="1000">
                          <a:solidFill>
                            <a:schemeClr val="tx1"/>
                          </a:solidFill>
                        </a:rPr>
                        <a:t>finalisation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093662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3D28A9D9-2E36-DD44-BF31-6FA62BCC371C}"/>
              </a:ext>
            </a:extLst>
          </p:cNvPr>
          <p:cNvSpPr txBox="1"/>
          <p:nvPr/>
        </p:nvSpPr>
        <p:spPr>
          <a:xfrm>
            <a:off x="2099659" y="6447544"/>
            <a:ext cx="27045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 i="1" dirty="0"/>
              <a:t>Approximately one month response period </a:t>
            </a: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6AD18DDD-D07A-A548-8F41-706767FF9B92}"/>
              </a:ext>
            </a:extLst>
          </p:cNvPr>
          <p:cNvSpPr/>
          <p:nvPr/>
        </p:nvSpPr>
        <p:spPr>
          <a:xfrm>
            <a:off x="3214686" y="6304669"/>
            <a:ext cx="428625" cy="142875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Down Arrow 93">
            <a:extLst>
              <a:ext uri="{FF2B5EF4-FFF2-40B4-BE49-F238E27FC236}">
                <a16:creationId xmlns:a16="http://schemas.microsoft.com/office/drawing/2014/main" id="{9E627442-7AF6-4344-810C-E16EF342E31F}"/>
              </a:ext>
            </a:extLst>
          </p:cNvPr>
          <p:cNvSpPr/>
          <p:nvPr/>
        </p:nvSpPr>
        <p:spPr>
          <a:xfrm>
            <a:off x="3214685" y="6679970"/>
            <a:ext cx="428625" cy="142875"/>
          </a:xfrm>
          <a:prstGeom prst="down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C4EDE3AE-039C-B341-9D4B-620788A1F75D}"/>
              </a:ext>
            </a:extLst>
          </p:cNvPr>
          <p:cNvSpPr txBox="1"/>
          <p:nvPr/>
        </p:nvSpPr>
        <p:spPr>
          <a:xfrm>
            <a:off x="981051" y="9570391"/>
            <a:ext cx="48958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/>
              <a:t>Planned activity completion timeframe is shown by an ‘X’ against the relevant day/week</a:t>
            </a:r>
          </a:p>
        </p:txBody>
      </p:sp>
    </p:spTree>
    <p:extLst>
      <p:ext uri="{BB962C8B-B14F-4D97-AF65-F5344CB8AC3E}">
        <p14:creationId xmlns:p14="http://schemas.microsoft.com/office/powerpoint/2010/main" val="2603108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194B130F745F43BE9B0CF1099B6FCF" ma:contentTypeVersion="4" ma:contentTypeDescription="Create a new document." ma:contentTypeScope="" ma:versionID="28cfc51b852177527968bf2613e9f2d3">
  <xsd:schema xmlns:xsd="http://www.w3.org/2001/XMLSchema" xmlns:xs="http://www.w3.org/2001/XMLSchema" xmlns:p="http://schemas.microsoft.com/office/2006/metadata/properties" xmlns:ns2="25223fcc-1038-4a54-bc99-4bb26f2335e9" targetNamespace="http://schemas.microsoft.com/office/2006/metadata/properties" ma:root="true" ma:fieldsID="59b7f3b1356e354eb7257d40e6159b50" ns2:_="">
    <xsd:import namespace="25223fcc-1038-4a54-bc99-4bb26f2335e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223fcc-1038-4a54-bc99-4bb26f2335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20111E2-B63D-4A9E-B41D-A0D6C0BD6CE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CA2642-2994-4973-897E-F293C5823B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7B0499-5A88-44F7-91CA-B4084AF647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223fcc-1038-4a54-bc99-4bb26f2335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234</TotalTime>
  <Words>203</Words>
  <Application>Microsoft Office PowerPoint</Application>
  <PresentationFormat>A4 Paper (210x297 mm)</PresentationFormat>
  <Paragraphs>68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Bronte Van Der Hoorn</dc:creator>
  <cp:lastModifiedBy>Nikki Andersen</cp:lastModifiedBy>
  <cp:revision>11</cp:revision>
  <dcterms:created xsi:type="dcterms:W3CDTF">2018-07-05T02:20:56Z</dcterms:created>
  <dcterms:modified xsi:type="dcterms:W3CDTF">2021-09-06T01:37:12Z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0x01010091194B130F745F43BE9B0CF1099B6FCF</vt:lpwstr>
  </property>
</Properties>
</file>