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5"/>
    <p:restoredTop sz="94558"/>
  </p:normalViewPr>
  <p:slideViewPr>
    <p:cSldViewPr snapToGrid="0" snapToObjects="1">
      <p:cViewPr varScale="1">
        <p:scale>
          <a:sx n="62" d="100"/>
          <a:sy n="62" d="100"/>
        </p:scale>
        <p:origin x="1608" y="58"/>
      </p:cViewPr>
      <p:guideLst/>
    </p:cSldViewPr>
  </p:slideViewPr>
  <p:notesTextViewPr>
    <p:cViewPr>
      <p:scale>
        <a:sx n="1" d="1"/>
        <a:sy n="1" d="1"/>
      </p:scale>
      <p:origin x="0" y="-15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397C2-B475-4CF6-947C-225226C0D683}" type="datetimeFigureOut">
              <a:rPr lang="en-AU" smtClean="0"/>
              <a:t>6/09/2021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9AA56-656A-47E3-9FEA-95310B7DD3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545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 archetype is from the open textbook ‘Visuals for influence: in project management and beyond’ by Bronte van der Hoorn. The book can be accessed here: </a:t>
            </a:r>
          </a:p>
          <a:p>
            <a:r>
              <a:rPr lang="en-AU" dirty="0"/>
              <a:t>https://usq.pressbooks.pub/visualsforprojectmanagement/</a:t>
            </a:r>
          </a:p>
          <a:p>
            <a:r>
              <a:rPr lang="en-AU" dirty="0"/>
              <a:t>This archetype can be reused under a Creative Commons Attribution </a:t>
            </a:r>
            <a:r>
              <a:rPr lang="en-AU" dirty="0" err="1"/>
              <a:t>NonCommercial</a:t>
            </a:r>
            <a:r>
              <a:rPr lang="en-AU"/>
              <a:t> ShareAlike licence.</a:t>
            </a:r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9AA56-656A-47E3-9FEA-95310B7DD3D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612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5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6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3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8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1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7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2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8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5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647"/>
            <a:ext cx="9926414" cy="671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565535"/>
            <a:ext cx="9906000" cy="2924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09922" y="63621"/>
            <a:ext cx="2103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Safety Central Co. Ltd.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59631" y="286508"/>
            <a:ext cx="540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>
                <a:latin typeface="Arial" charset="0"/>
                <a:ea typeface="Arial" charset="0"/>
                <a:cs typeface="Arial" charset="0"/>
              </a:rPr>
              <a:t>Current risks: Level versus </a:t>
            </a:r>
            <a:r>
              <a:rPr lang="en-AU" b="1">
                <a:latin typeface="Arial" charset="0"/>
                <a:ea typeface="Arial" charset="0"/>
                <a:cs typeface="Arial" charset="0"/>
              </a:rPr>
              <a:t>full mitigation costs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493373" y="5930800"/>
            <a:ext cx="382119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Legend/notes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945324" y="6247705"/>
            <a:ext cx="26707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Risk identifier </a:t>
            </a:r>
            <a:r>
              <a:rPr lang="mr-IN" sz="1200" dirty="0"/>
              <a:t>–</a:t>
            </a:r>
            <a:r>
              <a:rPr lang="en-US" sz="1200" dirty="0"/>
              <a:t> links to risk descriptions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04425" y="1132487"/>
            <a:ext cx="5320906" cy="4305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720315" y="2862324"/>
            <a:ext cx="2652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 for </a:t>
            </a:r>
            <a:r>
              <a:rPr lang="en-US"/>
              <a:t>full risk mitigation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1899182" y="5413202"/>
            <a:ext cx="3563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Risk level </a:t>
            </a:r>
            <a:r>
              <a:rPr lang="en-US" sz="1400" dirty="0"/>
              <a:t>(based on probability and impact)</a:t>
            </a:r>
            <a:endParaRPr lang="en-US" dirty="0"/>
          </a:p>
        </p:txBody>
      </p:sp>
      <p:cxnSp>
        <p:nvCxnSpPr>
          <p:cNvPr id="18" name="Straight Connector 17"/>
          <p:cNvCxnSpPr>
            <a:stCxn id="15" idx="0"/>
            <a:endCxn id="15" idx="2"/>
          </p:cNvCxnSpPr>
          <p:nvPr/>
        </p:nvCxnSpPr>
        <p:spPr>
          <a:xfrm>
            <a:off x="3664878" y="1132487"/>
            <a:ext cx="0" cy="43053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5" idx="1"/>
            <a:endCxn id="15" idx="3"/>
          </p:cNvCxnSpPr>
          <p:nvPr/>
        </p:nvCxnSpPr>
        <p:spPr>
          <a:xfrm>
            <a:off x="1004425" y="3285137"/>
            <a:ext cx="5320906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3831" y="5178371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/>
              <a:t>High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905913" y="5178371"/>
            <a:ext cx="489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Low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04358" y="4988006"/>
            <a:ext cx="489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Low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93373" y="846269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High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62265" y="909961"/>
            <a:ext cx="215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/>
              <a:t>Do not apply mitigation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646785" y="920475"/>
            <a:ext cx="2573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/>
              <a:t>Consider applying mitigation</a:t>
            </a:r>
            <a:endParaRPr lang="en-US" sz="1600" i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1063209" y="3072790"/>
            <a:ext cx="2552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/>
              <a:t>Consider whether mitigation</a:t>
            </a:r>
          </a:p>
          <a:p>
            <a:pPr algn="ctr"/>
            <a:r>
              <a:rPr lang="en-US" sz="1600" i="1" dirty="0"/>
              <a:t>is required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152532" y="3077618"/>
            <a:ext cx="1561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/>
              <a:t>Apply mitigation</a:t>
            </a:r>
            <a:endParaRPr lang="en-US" sz="1600" i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562100" y="5290511"/>
            <a:ext cx="412667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flipV="1">
            <a:off x="796099" y="1217546"/>
            <a:ext cx="0" cy="370466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098379" y="1669546"/>
            <a:ext cx="381000" cy="38100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58" name="Oval 157"/>
          <p:cNvSpPr/>
          <p:nvPr/>
        </p:nvSpPr>
        <p:spPr>
          <a:xfrm>
            <a:off x="1718478" y="4349386"/>
            <a:ext cx="381000" cy="38100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9" name="Oval 158"/>
          <p:cNvSpPr/>
          <p:nvPr/>
        </p:nvSpPr>
        <p:spPr>
          <a:xfrm>
            <a:off x="2288341" y="3968386"/>
            <a:ext cx="381000" cy="38100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60" name="Oval 159"/>
          <p:cNvSpPr/>
          <p:nvPr/>
        </p:nvSpPr>
        <p:spPr>
          <a:xfrm>
            <a:off x="1524503" y="1707955"/>
            <a:ext cx="381000" cy="38100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1" name="Oval 160"/>
          <p:cNvSpPr/>
          <p:nvPr/>
        </p:nvSpPr>
        <p:spPr>
          <a:xfrm>
            <a:off x="4026437" y="3737858"/>
            <a:ext cx="381000" cy="38100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2" name="Oval 161"/>
          <p:cNvSpPr/>
          <p:nvPr/>
        </p:nvSpPr>
        <p:spPr>
          <a:xfrm>
            <a:off x="5167801" y="4494250"/>
            <a:ext cx="381000" cy="38100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14565" y="1215098"/>
            <a:ext cx="286638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1:  </a:t>
            </a:r>
            <a:r>
              <a:rPr lang="en-US" sz="1100" dirty="0"/>
              <a:t>There is a risk that key vendors will go bankrupt resulting in an inability to fulfil customer orders</a:t>
            </a:r>
          </a:p>
          <a:p>
            <a:endParaRPr lang="en-US" sz="1100" dirty="0"/>
          </a:p>
          <a:p>
            <a:r>
              <a:rPr lang="en-US" sz="1100" b="1" dirty="0"/>
              <a:t>2:</a:t>
            </a:r>
            <a:r>
              <a:rPr lang="en-US" sz="1100" dirty="0"/>
              <a:t>  There is a risk that staff will request leave at concurrent periods which cannot be granted resulting in staff dissatisfaction</a:t>
            </a:r>
            <a:endParaRPr lang="en-US" sz="1100" b="1" dirty="0"/>
          </a:p>
          <a:p>
            <a:endParaRPr lang="en-US" sz="1100" b="1" dirty="0"/>
          </a:p>
          <a:p>
            <a:r>
              <a:rPr lang="en-US" sz="1100" b="1" dirty="0"/>
              <a:t>3:  </a:t>
            </a:r>
            <a:r>
              <a:rPr lang="en-US" sz="1100" dirty="0"/>
              <a:t>There is a risk of a manufacturer’s recall on product inputs resulting in inconvenience to customers</a:t>
            </a:r>
          </a:p>
          <a:p>
            <a:endParaRPr lang="en-US" sz="1100" dirty="0"/>
          </a:p>
          <a:p>
            <a:r>
              <a:rPr lang="en-US" sz="1100" b="1" dirty="0"/>
              <a:t>4:</a:t>
            </a:r>
            <a:r>
              <a:rPr lang="en-US" sz="1100" dirty="0"/>
              <a:t>  There is a risk of rising interest rates that may result in cash flow difficulties</a:t>
            </a:r>
          </a:p>
          <a:p>
            <a:endParaRPr lang="en-US" sz="1100" b="1" dirty="0"/>
          </a:p>
          <a:p>
            <a:r>
              <a:rPr lang="en-US" sz="1100" b="1" dirty="0"/>
              <a:t>5:  </a:t>
            </a:r>
            <a:r>
              <a:rPr lang="en-US" sz="1100" dirty="0"/>
              <a:t>There is a risk that the warehouse lease will not be renewed resulting in the need to relocate</a:t>
            </a:r>
          </a:p>
          <a:p>
            <a:endParaRPr lang="en-US" sz="1100" dirty="0"/>
          </a:p>
          <a:p>
            <a:r>
              <a:rPr lang="en-US" sz="1100" b="1" dirty="0"/>
              <a:t>6:  </a:t>
            </a:r>
            <a:r>
              <a:rPr lang="en-US" sz="1100" dirty="0"/>
              <a:t>There is a risk that competitors will develop products that imitate Safety Central’s products resulting in loss of revenue</a:t>
            </a:r>
          </a:p>
          <a:p>
            <a:endParaRPr lang="en-US" sz="1100" dirty="0"/>
          </a:p>
          <a:p>
            <a:r>
              <a:rPr lang="en-US" sz="1100" b="1" dirty="0"/>
              <a:t>7:  </a:t>
            </a:r>
            <a:r>
              <a:rPr lang="en-US" sz="1100" dirty="0"/>
              <a:t>There is a risk of poor weather during summer which delays customer implementations</a:t>
            </a:r>
          </a:p>
        </p:txBody>
      </p:sp>
      <p:sp>
        <p:nvSpPr>
          <p:cNvPr id="163" name="Oval 162"/>
          <p:cNvSpPr/>
          <p:nvPr/>
        </p:nvSpPr>
        <p:spPr>
          <a:xfrm>
            <a:off x="3681144" y="2303550"/>
            <a:ext cx="381000" cy="38100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6644566" y="857267"/>
            <a:ext cx="1560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/>
              <a:t>Risk descriptions</a:t>
            </a:r>
            <a:endParaRPr lang="en-US" sz="1600" i="1" dirty="0"/>
          </a:p>
        </p:txBody>
      </p:sp>
      <p:sp>
        <p:nvSpPr>
          <p:cNvPr id="165" name="Oval 164"/>
          <p:cNvSpPr/>
          <p:nvPr/>
        </p:nvSpPr>
        <p:spPr>
          <a:xfrm>
            <a:off x="588413" y="6203482"/>
            <a:ext cx="314647" cy="314647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2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718876" y="6084021"/>
            <a:ext cx="60801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200" b="1" dirty="0"/>
              <a:t>IMPORTANT:</a:t>
            </a:r>
            <a:r>
              <a:rPr lang="en-AU" sz="1200" dirty="0"/>
              <a:t> Both risk level and mitigation costs are on a continuous spectrum. As such, special consideration should be given to the action taken for risks at the boundary of sections.</a:t>
            </a:r>
            <a:endParaRPr lang="en-US" sz="1200" b="1" dirty="0"/>
          </a:p>
        </p:txBody>
      </p:sp>
      <p:cxnSp>
        <p:nvCxnSpPr>
          <p:cNvPr id="167" name="Straight Connector 166"/>
          <p:cNvCxnSpPr/>
          <p:nvPr/>
        </p:nvCxnSpPr>
        <p:spPr>
          <a:xfrm>
            <a:off x="6644566" y="873071"/>
            <a:ext cx="0" cy="491802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H="1">
            <a:off x="352995" y="5948132"/>
            <a:ext cx="935597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10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194B130F745F43BE9B0CF1099B6FCF" ma:contentTypeVersion="4" ma:contentTypeDescription="Create a new document." ma:contentTypeScope="" ma:versionID="28cfc51b852177527968bf2613e9f2d3">
  <xsd:schema xmlns:xsd="http://www.w3.org/2001/XMLSchema" xmlns:xs="http://www.w3.org/2001/XMLSchema" xmlns:p="http://schemas.microsoft.com/office/2006/metadata/properties" xmlns:ns2="25223fcc-1038-4a54-bc99-4bb26f2335e9" targetNamespace="http://schemas.microsoft.com/office/2006/metadata/properties" ma:root="true" ma:fieldsID="59b7f3b1356e354eb7257d40e6159b50" ns2:_="">
    <xsd:import namespace="25223fcc-1038-4a54-bc99-4bb26f2335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23fcc-1038-4a54-bc99-4bb26f2335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691D65-747A-4477-B476-E459E7C0A3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066DAF-23DC-46A6-933C-E19A789370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23fcc-1038-4a54-bc99-4bb26f2335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BCD0DE-57D3-420A-AB62-295665D21A9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289</Words>
  <Application>Microsoft Office PowerPoint</Application>
  <PresentationFormat>A4 Paper (210x297 mm)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Bronte Van Der Hoorn</dc:creator>
  <cp:lastModifiedBy>Nikki Andersen</cp:lastModifiedBy>
  <cp:revision>26</cp:revision>
  <dcterms:created xsi:type="dcterms:W3CDTF">2018-07-05T02:20:56Z</dcterms:created>
  <dcterms:modified xsi:type="dcterms:W3CDTF">2021-09-06T02:52:23Z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0x01010091194B130F745F43BE9B0CF1099B6FCF</vt:lpwstr>
  </property>
</Properties>
</file>