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6"/>
  </p:notes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5A709E-6EDF-1446-ADDD-65138979877A}" v="54" dt="2021-02-24T05:01:53.7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344"/>
    <p:restoredTop sz="93831" autoAdjust="0"/>
  </p:normalViewPr>
  <p:slideViewPr>
    <p:cSldViewPr snapToGrid="0" snapToObjects="1">
      <p:cViewPr varScale="1">
        <p:scale>
          <a:sx n="62" d="100"/>
          <a:sy n="62" d="100"/>
        </p:scale>
        <p:origin x="1642" y="58"/>
      </p:cViewPr>
      <p:guideLst/>
    </p:cSldViewPr>
  </p:slideViewPr>
  <p:notesTextViewPr>
    <p:cViewPr>
      <p:scale>
        <a:sx n="1" d="1"/>
        <a:sy n="1" d="1"/>
      </p:scale>
      <p:origin x="0" y="-9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134D0-45F7-1245-9F2D-3D0F40C1F571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DC9D9-3888-0146-9D94-6737DF7E3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31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archetype is from the open textbook ‘</a:t>
            </a:r>
            <a:r>
              <a:rPr lang="en-AU" dirty="0"/>
              <a:t>Visuals for influence: in project management and beyond’ by Bronte van der Hoorn. The book can be accessed here: </a:t>
            </a:r>
            <a:endParaRPr lang="en-US" dirty="0"/>
          </a:p>
          <a:p>
            <a:r>
              <a:rPr lang="en-US" dirty="0"/>
              <a:t>https://usq.pressbooks.pub/visualsforprojectmanagement/</a:t>
            </a:r>
          </a:p>
          <a:p>
            <a:r>
              <a:rPr lang="en-US" dirty="0"/>
              <a:t>This archetype can be reused under a </a:t>
            </a:r>
            <a:r>
              <a:rPr lang="en-AU" dirty="0"/>
              <a:t>Creative Commons Attribution </a:t>
            </a:r>
            <a:r>
              <a:rPr lang="en-AU" dirty="0" err="1"/>
              <a:t>NonCommercial</a:t>
            </a:r>
            <a:r>
              <a:rPr lang="en-AU" dirty="0"/>
              <a:t> ShareAlike licence. </a:t>
            </a:r>
            <a:endParaRPr lang="en-US" dirty="0"/>
          </a:p>
          <a:p>
            <a:r>
              <a:rPr lang="en-US" dirty="0"/>
              <a:t>Icons:</a:t>
            </a:r>
          </a:p>
          <a:p>
            <a:r>
              <a:rPr lang="en-US" dirty="0"/>
              <a:t>- Tick and cross: from MS PPT icons look-up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4DC9D9-3888-0146-9D94-6737DF7E39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19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7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5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1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5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20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8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9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6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0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3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0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4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734A4B81-04FA-1F49-890F-EC64F5B3AB43}"/>
              </a:ext>
            </a:extLst>
          </p:cNvPr>
          <p:cNvSpPr/>
          <p:nvPr/>
        </p:nvSpPr>
        <p:spPr>
          <a:xfrm>
            <a:off x="217529" y="5686038"/>
            <a:ext cx="6363022" cy="10675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31EB0A1-CF85-864D-8E9D-FFB0552391EB}"/>
              </a:ext>
            </a:extLst>
          </p:cNvPr>
          <p:cNvSpPr/>
          <p:nvPr/>
        </p:nvSpPr>
        <p:spPr>
          <a:xfrm>
            <a:off x="6698254" y="5686038"/>
            <a:ext cx="2890899" cy="10675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7554" y="317278"/>
            <a:ext cx="9913553" cy="6256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/>
          </a:p>
        </p:txBody>
      </p:sp>
      <p:sp>
        <p:nvSpPr>
          <p:cNvPr id="5" name="TextBox 4"/>
          <p:cNvSpPr txBox="1"/>
          <p:nvPr/>
        </p:nvSpPr>
        <p:spPr>
          <a:xfrm>
            <a:off x="565040" y="412638"/>
            <a:ext cx="8592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ABC System Upgrade Project Approach Options Analysis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65372"/>
              </p:ext>
            </p:extLst>
          </p:nvPr>
        </p:nvGraphicFramePr>
        <p:xfrm>
          <a:off x="217766" y="1050756"/>
          <a:ext cx="9371388" cy="455987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18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0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05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546">
                  <a:extLst>
                    <a:ext uri="{9D8B030D-6E8A-4147-A177-3AD203B41FA5}">
                      <a16:colId xmlns:a16="http://schemas.microsoft.com/office/drawing/2014/main" val="2409385422"/>
                    </a:ext>
                  </a:extLst>
                </a:gridCol>
                <a:gridCol w="1470546">
                  <a:extLst>
                    <a:ext uri="{9D8B030D-6E8A-4147-A177-3AD203B41FA5}">
                      <a16:colId xmlns:a16="http://schemas.microsoft.com/office/drawing/2014/main" val="841477884"/>
                    </a:ext>
                  </a:extLst>
                </a:gridCol>
              </a:tblGrid>
              <a:tr h="394604">
                <a:tc>
                  <a:txBody>
                    <a:bodyPr/>
                    <a:lstStyle/>
                    <a:p>
                      <a:r>
                        <a:rPr lang="en-US" sz="1600" dirty="0"/>
                        <a:t>Criteria</a:t>
                      </a:r>
                    </a:p>
                  </a:txBody>
                  <a:tcPr marL="132080" marR="132080" marT="66040" marB="6604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Option 1:</a:t>
                      </a:r>
                    </a:p>
                  </a:txBody>
                  <a:tcPr marL="132080" marR="132080" marT="66040" marB="6604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Option 2:</a:t>
                      </a:r>
                    </a:p>
                  </a:txBody>
                  <a:tcPr marL="132080" marR="132080" marT="66040" marB="6604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Option 3:</a:t>
                      </a:r>
                    </a:p>
                  </a:txBody>
                  <a:tcPr marL="132080" marR="132080" marT="66040" marB="6604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Option 4:</a:t>
                      </a:r>
                    </a:p>
                  </a:txBody>
                  <a:tcPr marL="132080" marR="132080" marT="66040" marB="6604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Option 5:</a:t>
                      </a:r>
                    </a:p>
                  </a:txBody>
                  <a:tcPr marL="132080" marR="132080" marT="66040" marB="6604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52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32080" marR="132080" marT="66040" marB="660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/>
                        <a:t>‘Do Nothing’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marL="132080" marR="132080" marT="66040" marB="660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Limited scope, managed internally</a:t>
                      </a:r>
                    </a:p>
                  </a:txBody>
                  <a:tcPr marL="132080" marR="132080" marT="66040" marB="660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Limited scope, managed externally</a:t>
                      </a:r>
                    </a:p>
                  </a:txBody>
                  <a:tcPr marL="132080" marR="132080" marT="66040" marB="660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Full scope, managed internally</a:t>
                      </a:r>
                    </a:p>
                  </a:txBody>
                  <a:tcPr marL="132080" marR="132080" marT="66040" marB="660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Full scope, managed externally</a:t>
                      </a:r>
                    </a:p>
                  </a:txBody>
                  <a:tcPr marL="132080" marR="132080" marT="66040" marB="660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7577792"/>
                  </a:ext>
                </a:extLst>
              </a:tr>
              <a:tr h="842533">
                <a:tc>
                  <a:txBody>
                    <a:bodyPr/>
                    <a:lstStyle/>
                    <a:p>
                      <a:r>
                        <a:rPr lang="en-US" sz="1600" b="1" dirty="0"/>
                        <a:t>Strategic alignment:</a:t>
                      </a:r>
                      <a:endParaRPr lang="en-US" sz="1600" b="0" dirty="0"/>
                    </a:p>
                    <a:p>
                      <a:r>
                        <a:rPr lang="en-US" sz="1400" b="0" dirty="0"/>
                        <a:t>Support realisation of 2025 Vision </a:t>
                      </a:r>
                      <a:endParaRPr lang="en-US" sz="1400" b="1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380854"/>
                  </a:ext>
                </a:extLst>
              </a:tr>
              <a:tr h="842533">
                <a:tc>
                  <a:txBody>
                    <a:bodyPr/>
                    <a:lstStyle/>
                    <a:p>
                      <a:r>
                        <a:rPr lang="en-US" sz="1600" b="1" dirty="0"/>
                        <a:t>Budget: </a:t>
                      </a:r>
                    </a:p>
                    <a:p>
                      <a:r>
                        <a:rPr lang="en-US" sz="1400" dirty="0"/>
                        <a:t>Within existing operations budget</a:t>
                      </a: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533">
                <a:tc>
                  <a:txBody>
                    <a:bodyPr/>
                    <a:lstStyle/>
                    <a:p>
                      <a:r>
                        <a:rPr lang="en-US" sz="1600" b="1" dirty="0"/>
                        <a:t>Approach risk level:</a:t>
                      </a:r>
                      <a:endParaRPr lang="en-US" sz="1600" b="0" dirty="0"/>
                    </a:p>
                    <a:p>
                      <a:r>
                        <a:rPr lang="en-US" sz="1400" b="0" dirty="0"/>
                        <a:t>Within organisational risk tolerances</a:t>
                      </a:r>
                      <a:r>
                        <a:rPr lang="en-US" sz="1400" b="1" dirty="0"/>
                        <a:t> </a:t>
                      </a: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063297"/>
                  </a:ext>
                </a:extLst>
              </a:tr>
              <a:tr h="731146">
                <a:tc>
                  <a:txBody>
                    <a:bodyPr/>
                    <a:lstStyle/>
                    <a:p>
                      <a:r>
                        <a:rPr lang="en-US" sz="1400" b="1" dirty="0"/>
                        <a:t>Timeframe:</a:t>
                      </a:r>
                      <a:endParaRPr lang="en-US" sz="1400" b="0" dirty="0"/>
                    </a:p>
                    <a:p>
                      <a:r>
                        <a:rPr lang="en-US" sz="1400" b="0" dirty="0"/>
                        <a:t>Delivered by Dec 2023</a:t>
                      </a:r>
                      <a:endParaRPr lang="en-US" sz="1400" b="1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2" name="Graphic 11" descr="Close with solid fill">
            <a:extLst>
              <a:ext uri="{FF2B5EF4-FFF2-40B4-BE49-F238E27FC236}">
                <a16:creationId xmlns:a16="http://schemas.microsoft.com/office/drawing/2014/main" id="{6CF7F1CB-F72C-4C46-A25D-5DAF2C8A1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71642" y="4980784"/>
            <a:ext cx="543495" cy="543495"/>
          </a:xfrm>
          <a:prstGeom prst="rect">
            <a:avLst/>
          </a:prstGeom>
        </p:spPr>
      </p:pic>
      <p:pic>
        <p:nvPicPr>
          <p:cNvPr id="29" name="Graphic 28" descr="Tick with solid fill">
            <a:extLst>
              <a:ext uri="{FF2B5EF4-FFF2-40B4-BE49-F238E27FC236}">
                <a16:creationId xmlns:a16="http://schemas.microsoft.com/office/drawing/2014/main" id="{7E237179-40EE-204E-8FD6-C236F6A756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03624" y="3324398"/>
            <a:ext cx="543494" cy="543494"/>
          </a:xfrm>
          <a:prstGeom prst="rect">
            <a:avLst/>
          </a:prstGeom>
        </p:spPr>
      </p:pic>
      <p:pic>
        <p:nvPicPr>
          <p:cNvPr id="71" name="Graphic 70" descr="Close with solid fill">
            <a:extLst>
              <a:ext uri="{FF2B5EF4-FFF2-40B4-BE49-F238E27FC236}">
                <a16:creationId xmlns:a16="http://schemas.microsoft.com/office/drawing/2014/main" id="{9AA09DA5-A99A-BB42-9BC3-D20528FD61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03624" y="2510737"/>
            <a:ext cx="543495" cy="543495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CB584419-F46D-E046-9295-28DFDDC05891}"/>
              </a:ext>
            </a:extLst>
          </p:cNvPr>
          <p:cNvSpPr txBox="1"/>
          <p:nvPr/>
        </p:nvSpPr>
        <p:spPr>
          <a:xfrm>
            <a:off x="2354784" y="4291409"/>
            <a:ext cx="12411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Not applicable</a:t>
            </a:r>
          </a:p>
        </p:txBody>
      </p:sp>
      <p:pic>
        <p:nvPicPr>
          <p:cNvPr id="73" name="Graphic 72" descr="Close with solid fill">
            <a:extLst>
              <a:ext uri="{FF2B5EF4-FFF2-40B4-BE49-F238E27FC236}">
                <a16:creationId xmlns:a16="http://schemas.microsoft.com/office/drawing/2014/main" id="{19CA9E7C-F2F3-584D-8240-F485BCFB73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93984" y="2510737"/>
            <a:ext cx="543495" cy="543495"/>
          </a:xfrm>
          <a:prstGeom prst="rect">
            <a:avLst/>
          </a:prstGeom>
        </p:spPr>
      </p:pic>
      <p:pic>
        <p:nvPicPr>
          <p:cNvPr id="74" name="Graphic 73" descr="Close with solid fill">
            <a:extLst>
              <a:ext uri="{FF2B5EF4-FFF2-40B4-BE49-F238E27FC236}">
                <a16:creationId xmlns:a16="http://schemas.microsoft.com/office/drawing/2014/main" id="{B4F55553-9430-2E4A-8938-4D012446B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80951" y="2510737"/>
            <a:ext cx="543495" cy="543495"/>
          </a:xfrm>
          <a:prstGeom prst="rect">
            <a:avLst/>
          </a:prstGeom>
        </p:spPr>
      </p:pic>
      <p:pic>
        <p:nvPicPr>
          <p:cNvPr id="75" name="Graphic 74" descr="Tick with solid fill">
            <a:extLst>
              <a:ext uri="{FF2B5EF4-FFF2-40B4-BE49-F238E27FC236}">
                <a16:creationId xmlns:a16="http://schemas.microsoft.com/office/drawing/2014/main" id="{AAB6FD09-9F8A-1943-A30D-DAB3C1435F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77172" y="2510737"/>
            <a:ext cx="543494" cy="543494"/>
          </a:xfrm>
          <a:prstGeom prst="rect">
            <a:avLst/>
          </a:prstGeom>
        </p:spPr>
      </p:pic>
      <p:pic>
        <p:nvPicPr>
          <p:cNvPr id="76" name="Graphic 75" descr="Tick with solid fill">
            <a:extLst>
              <a:ext uri="{FF2B5EF4-FFF2-40B4-BE49-F238E27FC236}">
                <a16:creationId xmlns:a16="http://schemas.microsoft.com/office/drawing/2014/main" id="{EF9FC722-90AC-4E49-9517-A2FFC9D767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98222" y="2510737"/>
            <a:ext cx="543494" cy="543494"/>
          </a:xfrm>
          <a:prstGeom prst="rect">
            <a:avLst/>
          </a:prstGeom>
        </p:spPr>
      </p:pic>
      <p:pic>
        <p:nvPicPr>
          <p:cNvPr id="77" name="Graphic 76" descr="Close with solid fill">
            <a:extLst>
              <a:ext uri="{FF2B5EF4-FFF2-40B4-BE49-F238E27FC236}">
                <a16:creationId xmlns:a16="http://schemas.microsoft.com/office/drawing/2014/main" id="{739033C0-84BD-8746-8436-548FBBD63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98222" y="3324398"/>
            <a:ext cx="543495" cy="543495"/>
          </a:xfrm>
          <a:prstGeom prst="rect">
            <a:avLst/>
          </a:prstGeom>
        </p:spPr>
      </p:pic>
      <p:pic>
        <p:nvPicPr>
          <p:cNvPr id="78" name="Graphic 77" descr="Tick with solid fill">
            <a:extLst>
              <a:ext uri="{FF2B5EF4-FFF2-40B4-BE49-F238E27FC236}">
                <a16:creationId xmlns:a16="http://schemas.microsoft.com/office/drawing/2014/main" id="{FA27E776-D4DF-ED43-B9D7-4B983A84AB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77172" y="3324398"/>
            <a:ext cx="543494" cy="543494"/>
          </a:xfrm>
          <a:prstGeom prst="rect">
            <a:avLst/>
          </a:prstGeom>
        </p:spPr>
      </p:pic>
      <p:pic>
        <p:nvPicPr>
          <p:cNvPr id="79" name="Graphic 78" descr="Close with solid fill">
            <a:extLst>
              <a:ext uri="{FF2B5EF4-FFF2-40B4-BE49-F238E27FC236}">
                <a16:creationId xmlns:a16="http://schemas.microsoft.com/office/drawing/2014/main" id="{980041D7-4062-974E-9111-C8EF31E8DF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77172" y="4173550"/>
            <a:ext cx="543495" cy="543495"/>
          </a:xfrm>
          <a:prstGeom prst="rect">
            <a:avLst/>
          </a:prstGeom>
        </p:spPr>
      </p:pic>
      <p:pic>
        <p:nvPicPr>
          <p:cNvPr id="80" name="Graphic 79" descr="Close with solid fill">
            <a:extLst>
              <a:ext uri="{FF2B5EF4-FFF2-40B4-BE49-F238E27FC236}">
                <a16:creationId xmlns:a16="http://schemas.microsoft.com/office/drawing/2014/main" id="{79E46617-1C55-8149-9945-9B793C88EE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45190" y="4980784"/>
            <a:ext cx="543495" cy="543495"/>
          </a:xfrm>
          <a:prstGeom prst="rect">
            <a:avLst/>
          </a:prstGeom>
        </p:spPr>
      </p:pic>
      <p:pic>
        <p:nvPicPr>
          <p:cNvPr id="82" name="Graphic 81" descr="Tick with solid fill">
            <a:extLst>
              <a:ext uri="{FF2B5EF4-FFF2-40B4-BE49-F238E27FC236}">
                <a16:creationId xmlns:a16="http://schemas.microsoft.com/office/drawing/2014/main" id="{74798455-2558-CD45-91FF-119225DD79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80951" y="4173550"/>
            <a:ext cx="543494" cy="543494"/>
          </a:xfrm>
          <a:prstGeom prst="rect">
            <a:avLst/>
          </a:prstGeom>
        </p:spPr>
      </p:pic>
      <p:pic>
        <p:nvPicPr>
          <p:cNvPr id="83" name="Graphic 82" descr="Tick with solid fill">
            <a:extLst>
              <a:ext uri="{FF2B5EF4-FFF2-40B4-BE49-F238E27FC236}">
                <a16:creationId xmlns:a16="http://schemas.microsoft.com/office/drawing/2014/main" id="{8717DEC6-DEA0-5846-9637-83FF4AF609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48969" y="4980784"/>
            <a:ext cx="543494" cy="543494"/>
          </a:xfrm>
          <a:prstGeom prst="rect">
            <a:avLst/>
          </a:prstGeom>
        </p:spPr>
      </p:pic>
      <p:pic>
        <p:nvPicPr>
          <p:cNvPr id="84" name="Graphic 83" descr="Close with solid fill">
            <a:extLst>
              <a:ext uri="{FF2B5EF4-FFF2-40B4-BE49-F238E27FC236}">
                <a16:creationId xmlns:a16="http://schemas.microsoft.com/office/drawing/2014/main" id="{60976F59-E88E-A443-AB43-40AF575CC6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93984" y="4173550"/>
            <a:ext cx="543495" cy="543495"/>
          </a:xfrm>
          <a:prstGeom prst="rect">
            <a:avLst/>
          </a:prstGeom>
        </p:spPr>
      </p:pic>
      <p:pic>
        <p:nvPicPr>
          <p:cNvPr id="86" name="Graphic 85" descr="Tick with solid fill">
            <a:extLst>
              <a:ext uri="{FF2B5EF4-FFF2-40B4-BE49-F238E27FC236}">
                <a16:creationId xmlns:a16="http://schemas.microsoft.com/office/drawing/2014/main" id="{99B11C54-C0FE-C045-A483-420A9736B2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62002" y="4980784"/>
            <a:ext cx="543494" cy="543494"/>
          </a:xfrm>
          <a:prstGeom prst="rect">
            <a:avLst/>
          </a:prstGeom>
        </p:spPr>
      </p:pic>
      <p:pic>
        <p:nvPicPr>
          <p:cNvPr id="87" name="Graphic 86" descr="Tick with solid fill">
            <a:extLst>
              <a:ext uri="{FF2B5EF4-FFF2-40B4-BE49-F238E27FC236}">
                <a16:creationId xmlns:a16="http://schemas.microsoft.com/office/drawing/2014/main" id="{217F6EA4-4C99-4941-A3EA-A0A0DBE3A7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93984" y="3324398"/>
            <a:ext cx="543494" cy="543494"/>
          </a:xfrm>
          <a:prstGeom prst="rect">
            <a:avLst/>
          </a:prstGeom>
        </p:spPr>
      </p:pic>
      <p:pic>
        <p:nvPicPr>
          <p:cNvPr id="88" name="Graphic 87" descr="Tick with solid fill">
            <a:extLst>
              <a:ext uri="{FF2B5EF4-FFF2-40B4-BE49-F238E27FC236}">
                <a16:creationId xmlns:a16="http://schemas.microsoft.com/office/drawing/2014/main" id="{70A9FC04-48D3-D44C-B37E-EE1EAE8829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98222" y="4173550"/>
            <a:ext cx="543494" cy="543494"/>
          </a:xfrm>
          <a:prstGeom prst="rect">
            <a:avLst/>
          </a:prstGeom>
        </p:spPr>
      </p:pic>
      <p:pic>
        <p:nvPicPr>
          <p:cNvPr id="89" name="Graphic 88" descr="Tick with solid fill">
            <a:extLst>
              <a:ext uri="{FF2B5EF4-FFF2-40B4-BE49-F238E27FC236}">
                <a16:creationId xmlns:a16="http://schemas.microsoft.com/office/drawing/2014/main" id="{76FBAE84-BA2E-EC42-93C4-7A9E724D7A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66240" y="4980784"/>
            <a:ext cx="543494" cy="543494"/>
          </a:xfrm>
          <a:prstGeom prst="rect">
            <a:avLst/>
          </a:prstGeom>
        </p:spPr>
      </p:pic>
      <p:pic>
        <p:nvPicPr>
          <p:cNvPr id="90" name="Graphic 89" descr="Tick with solid fill">
            <a:extLst>
              <a:ext uri="{FF2B5EF4-FFF2-40B4-BE49-F238E27FC236}">
                <a16:creationId xmlns:a16="http://schemas.microsoft.com/office/drawing/2014/main" id="{E40E62E6-807E-B541-AC16-C6DDA0B79D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80951" y="3324398"/>
            <a:ext cx="543494" cy="543494"/>
          </a:xfrm>
          <a:prstGeom prst="rect">
            <a:avLst/>
          </a:prstGeom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id="{DFED48B0-A7D6-8E40-B949-63CA7A962E99}"/>
              </a:ext>
            </a:extLst>
          </p:cNvPr>
          <p:cNvSpPr txBox="1"/>
          <p:nvPr/>
        </p:nvSpPr>
        <p:spPr>
          <a:xfrm>
            <a:off x="278489" y="5718421"/>
            <a:ext cx="1827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Notes/explanation: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12142C4-7C83-B340-A0E0-C095CF0F846F}"/>
              </a:ext>
            </a:extLst>
          </p:cNvPr>
          <p:cNvSpPr txBox="1"/>
          <p:nvPr/>
        </p:nvSpPr>
        <p:spPr>
          <a:xfrm>
            <a:off x="6781997" y="5718421"/>
            <a:ext cx="849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Legend:</a:t>
            </a:r>
          </a:p>
        </p:txBody>
      </p:sp>
      <p:pic>
        <p:nvPicPr>
          <p:cNvPr id="93" name="Graphic 92" descr="Close with solid fill">
            <a:extLst>
              <a:ext uri="{FF2B5EF4-FFF2-40B4-BE49-F238E27FC236}">
                <a16:creationId xmlns:a16="http://schemas.microsoft.com/office/drawing/2014/main" id="{873BCC98-8EE1-4547-B0FA-959E558458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08979" y="6378314"/>
            <a:ext cx="278363" cy="278363"/>
          </a:xfrm>
          <a:prstGeom prst="rect">
            <a:avLst/>
          </a:prstGeom>
        </p:spPr>
      </p:pic>
      <p:pic>
        <p:nvPicPr>
          <p:cNvPr id="94" name="Graphic 93" descr="Tick with solid fill">
            <a:extLst>
              <a:ext uri="{FF2B5EF4-FFF2-40B4-BE49-F238E27FC236}">
                <a16:creationId xmlns:a16="http://schemas.microsoft.com/office/drawing/2014/main" id="{79450B31-0404-C54D-87A0-1FF6F78A78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08980" y="6092747"/>
            <a:ext cx="278362" cy="278362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137CA804-6913-7148-9C97-7055FB27D0EE}"/>
              </a:ext>
            </a:extLst>
          </p:cNvPr>
          <p:cNvSpPr txBox="1"/>
          <p:nvPr/>
        </p:nvSpPr>
        <p:spPr>
          <a:xfrm>
            <a:off x="7278618" y="6090009"/>
            <a:ext cx="17407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Option meets criteria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18AF415-668E-7E42-84D4-A06F8A606285}"/>
              </a:ext>
            </a:extLst>
          </p:cNvPr>
          <p:cNvSpPr txBox="1"/>
          <p:nvPr/>
        </p:nvSpPr>
        <p:spPr>
          <a:xfrm>
            <a:off x="7278618" y="6375230"/>
            <a:ext cx="2039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Option does not meet criteria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77880A4-F5D1-404F-8C59-416725EEAC11}"/>
              </a:ext>
            </a:extLst>
          </p:cNvPr>
          <p:cNvSpPr txBox="1"/>
          <p:nvPr/>
        </p:nvSpPr>
        <p:spPr>
          <a:xfrm>
            <a:off x="255838" y="6012179"/>
            <a:ext cx="6227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ABC System is no longer vendor supported. It is possible to undertake a ‘limited scope’ upgrade or a ‘full scope’ upgrade. Either scope would ensure ongoing vendor support but have different costings, risk levels and delivery timeframes.</a:t>
            </a:r>
          </a:p>
        </p:txBody>
      </p:sp>
    </p:spTree>
    <p:extLst>
      <p:ext uri="{BB962C8B-B14F-4D97-AF65-F5344CB8AC3E}">
        <p14:creationId xmlns:p14="http://schemas.microsoft.com/office/powerpoint/2010/main" val="1144380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194B130F745F43BE9B0CF1099B6FCF" ma:contentTypeVersion="4" ma:contentTypeDescription="Create a new document." ma:contentTypeScope="" ma:versionID="28cfc51b852177527968bf2613e9f2d3">
  <xsd:schema xmlns:xsd="http://www.w3.org/2001/XMLSchema" xmlns:xs="http://www.w3.org/2001/XMLSchema" xmlns:p="http://schemas.microsoft.com/office/2006/metadata/properties" xmlns:ns2="25223fcc-1038-4a54-bc99-4bb26f2335e9" targetNamespace="http://schemas.microsoft.com/office/2006/metadata/properties" ma:root="true" ma:fieldsID="59b7f3b1356e354eb7257d40e6159b50" ns2:_="">
    <xsd:import namespace="25223fcc-1038-4a54-bc99-4bb26f2335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223fcc-1038-4a54-bc99-4bb26f2335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023AAA-4EDD-4556-B743-493F358E8F2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BE3D1CC-CAFE-4243-BC9E-9C84357B74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8AAFFA-330D-463F-BBDB-380F448AFF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223fcc-1038-4a54-bc99-4bb26f2335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5373</TotalTime>
  <Words>205</Words>
  <Application>Microsoft Office PowerPoint</Application>
  <PresentationFormat>A4 Paper (210x297 mm)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Bronte Van Der Hoorn</dc:creator>
  <cp:lastModifiedBy>Nikki Andersen</cp:lastModifiedBy>
  <cp:revision>13</cp:revision>
  <dcterms:created xsi:type="dcterms:W3CDTF">2018-06-25T03:45:49Z</dcterms:created>
  <dcterms:modified xsi:type="dcterms:W3CDTF">2021-09-06T00:58:42Z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0x01010091194B130F745F43BE9B0CF1099B6FCF</vt:lpwstr>
  </property>
</Properties>
</file>