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1"/>
  </p:notesMasterIdLst>
  <p:handoutMasterIdLst>
    <p:handoutMasterId r:id="rId12"/>
  </p:handoutMasterIdLst>
  <p:sldIdLst>
    <p:sldId id="349" r:id="rId5"/>
    <p:sldId id="394" r:id="rId6"/>
    <p:sldId id="395" r:id="rId7"/>
    <p:sldId id="396" r:id="rId8"/>
    <p:sldId id="367" r:id="rId9"/>
    <p:sldId id="409" r:id="rId10"/>
  </p:sldIdLst>
  <p:sldSz cx="9144000" cy="6858000" type="screen4x3"/>
  <p:notesSz cx="6669088" cy="9926638"/>
  <p:custDataLst>
    <p:tags r:id="rId13"/>
  </p:custDataLst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67" autoAdjust="0"/>
    <p:restoredTop sz="69185" autoAdjust="0"/>
  </p:normalViewPr>
  <p:slideViewPr>
    <p:cSldViewPr>
      <p:cViewPr varScale="1">
        <p:scale>
          <a:sx n="90" d="100"/>
          <a:sy n="90" d="100"/>
        </p:scale>
        <p:origin x="18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h Fein" userId="e150e231-135d-4583-8c32-e305d4788928" providerId="ADAL" clId="{EF1FEBF8-6AB7-4568-99DA-AF743462A9A2}"/>
    <pc:docChg chg="delSld">
      <pc:chgData name="Erich Fein" userId="e150e231-135d-4583-8c32-e305d4788928" providerId="ADAL" clId="{EF1FEBF8-6AB7-4568-99DA-AF743462A9A2}" dt="2022-01-24T03:51:51.188" v="1" actId="47"/>
      <pc:docMkLst>
        <pc:docMk/>
      </pc:docMkLst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0" sldId="290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0" sldId="330"/>
        </pc:sldMkLst>
      </pc:sldChg>
      <pc:sldChg chg="del">
        <pc:chgData name="Erich Fein" userId="e150e231-135d-4583-8c32-e305d4788928" providerId="ADAL" clId="{EF1FEBF8-6AB7-4568-99DA-AF743462A9A2}" dt="2022-01-24T03:51:27.072" v="0" actId="47"/>
        <pc:sldMkLst>
          <pc:docMk/>
          <pc:sldMk cId="0" sldId="338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0" sldId="339"/>
        </pc:sldMkLst>
      </pc:sldChg>
      <pc:sldChg chg="del">
        <pc:chgData name="Erich Fein" userId="e150e231-135d-4583-8c32-e305d4788928" providerId="ADAL" clId="{EF1FEBF8-6AB7-4568-99DA-AF743462A9A2}" dt="2022-01-24T03:51:27.072" v="0" actId="47"/>
        <pc:sldMkLst>
          <pc:docMk/>
          <pc:sldMk cId="0" sldId="340"/>
        </pc:sldMkLst>
      </pc:sldChg>
      <pc:sldChg chg="del">
        <pc:chgData name="Erich Fein" userId="e150e231-135d-4583-8c32-e305d4788928" providerId="ADAL" clId="{EF1FEBF8-6AB7-4568-99DA-AF743462A9A2}" dt="2022-01-24T03:51:27.072" v="0" actId="47"/>
        <pc:sldMkLst>
          <pc:docMk/>
          <pc:sldMk cId="0" sldId="341"/>
        </pc:sldMkLst>
      </pc:sldChg>
      <pc:sldChg chg="del">
        <pc:chgData name="Erich Fein" userId="e150e231-135d-4583-8c32-e305d4788928" providerId="ADAL" clId="{EF1FEBF8-6AB7-4568-99DA-AF743462A9A2}" dt="2022-01-24T03:51:27.072" v="0" actId="47"/>
        <pc:sldMkLst>
          <pc:docMk/>
          <pc:sldMk cId="0" sldId="348"/>
        </pc:sldMkLst>
      </pc:sldChg>
      <pc:sldChg chg="del">
        <pc:chgData name="Erich Fein" userId="e150e231-135d-4583-8c32-e305d4788928" providerId="ADAL" clId="{EF1FEBF8-6AB7-4568-99DA-AF743462A9A2}" dt="2022-01-24T03:51:27.072" v="0" actId="47"/>
        <pc:sldMkLst>
          <pc:docMk/>
          <pc:sldMk cId="0" sldId="358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0" sldId="370"/>
        </pc:sldMkLst>
      </pc:sldChg>
      <pc:sldChg chg="del">
        <pc:chgData name="Erich Fein" userId="e150e231-135d-4583-8c32-e305d4788928" providerId="ADAL" clId="{EF1FEBF8-6AB7-4568-99DA-AF743462A9A2}" dt="2022-01-24T03:51:27.072" v="0" actId="47"/>
        <pc:sldMkLst>
          <pc:docMk/>
          <pc:sldMk cId="2719784973" sldId="383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2952608544" sldId="392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1365320958" sldId="393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301893354" sldId="398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3103955283" sldId="399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4101382188" sldId="400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270820761" sldId="401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56310209" sldId="402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1007282546" sldId="403"/>
        </pc:sldMkLst>
      </pc:sldChg>
      <pc:sldChg chg="del">
        <pc:chgData name="Erich Fein" userId="e150e231-135d-4583-8c32-e305d4788928" providerId="ADAL" clId="{EF1FEBF8-6AB7-4568-99DA-AF743462A9A2}" dt="2022-01-24T03:51:27.072" v="0" actId="47"/>
        <pc:sldMkLst>
          <pc:docMk/>
          <pc:sldMk cId="264100605" sldId="404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984087115" sldId="405"/>
        </pc:sldMkLst>
      </pc:sldChg>
      <pc:sldChg chg="del">
        <pc:chgData name="Erich Fein" userId="e150e231-135d-4583-8c32-e305d4788928" providerId="ADAL" clId="{EF1FEBF8-6AB7-4568-99DA-AF743462A9A2}" dt="2022-01-24T03:51:27.072" v="0" actId="47"/>
        <pc:sldMkLst>
          <pc:docMk/>
          <pc:sldMk cId="2967117239" sldId="406"/>
        </pc:sldMkLst>
      </pc:sldChg>
      <pc:sldChg chg="del">
        <pc:chgData name="Erich Fein" userId="e150e231-135d-4583-8c32-e305d4788928" providerId="ADAL" clId="{EF1FEBF8-6AB7-4568-99DA-AF743462A9A2}" dt="2022-01-24T03:51:27.072" v="0" actId="47"/>
        <pc:sldMkLst>
          <pc:docMk/>
          <pc:sldMk cId="3940756132" sldId="407"/>
        </pc:sldMkLst>
      </pc:sldChg>
      <pc:sldChg chg="del">
        <pc:chgData name="Erich Fein" userId="e150e231-135d-4583-8c32-e305d4788928" providerId="ADAL" clId="{EF1FEBF8-6AB7-4568-99DA-AF743462A9A2}" dt="2022-01-24T03:51:51.188" v="1" actId="47"/>
        <pc:sldMkLst>
          <pc:docMk/>
          <pc:sldMk cId="863347025" sldId="40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518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94" y="0"/>
            <a:ext cx="2889518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384"/>
            <a:ext cx="2889518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94" y="9428384"/>
            <a:ext cx="2889518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778C045-F9A6-4CB3-9253-6ECDBD3B1E3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412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518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94" y="0"/>
            <a:ext cx="2889518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541" y="4714994"/>
            <a:ext cx="5334008" cy="446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384"/>
            <a:ext cx="2889518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94" y="9428384"/>
            <a:ext cx="2889518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695C51-7229-4397-A1F6-8F1E371075E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7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95C51-7229-4397-A1F6-8F1E371075E3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529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95C51-7229-4397-A1F6-8F1E371075E3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158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A34C-8802-4277-94BA-37B1A51A0FE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A90B-FB4D-4176-90D6-7E7B0F747D3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DFAA-AE9F-4FD1-A6A2-98AAFF9A155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CC22-D932-4FAD-8A08-B3D167A446E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7DED-3EE6-46BA-ACF3-2B6B91FEA6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FD31-7961-4DAE-9A05-1691623D2E5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DEEA-65FA-4544-B0A0-B2227DA947A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4AC6-C812-4BE1-B820-D430704551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86DA-C409-472A-A1A4-AB6465C3B74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6EFC-60D8-48CF-898D-BF80250B97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4FEA-60A1-473F-A375-907D3B9FCA8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18AA-2554-41B4-B7DE-2FB875E183C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Homogeneity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87D4-A42B-4AD2-88DD-D969F072DFD2}" type="slidenum">
              <a:rPr lang="en-AU"/>
              <a:pPr/>
              <a:t>1</a:t>
            </a:fld>
            <a:endParaRPr lang="en-AU"/>
          </a:p>
        </p:txBody>
      </p:sp>
      <p:sp>
        <p:nvSpPr>
          <p:cNvPr id="11" name="Rounded Rectangular Callout 10"/>
          <p:cNvSpPr/>
          <p:nvPr/>
        </p:nvSpPr>
        <p:spPr>
          <a:xfrm>
            <a:off x="5857884" y="1928802"/>
            <a:ext cx="2428892" cy="928694"/>
          </a:xfrm>
          <a:prstGeom prst="wedgeRoundRectCallout">
            <a:avLst>
              <a:gd name="adj1" fmla="val -63113"/>
              <a:gd name="adj2" fmla="val 1079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The assumption of homogeneity is violated.</a:t>
            </a:r>
          </a:p>
        </p:txBody>
      </p:sp>
      <p:pic>
        <p:nvPicPr>
          <p:cNvPr id="4" name="Content Placeholder 3" descr="Text, table&#10;&#10;Description automatically generated">
            <a:extLst>
              <a:ext uri="{FF2B5EF4-FFF2-40B4-BE49-F238E27FC236}">
                <a16:creationId xmlns:a16="http://schemas.microsoft.com/office/drawing/2014/main" id="{C7902525-CF4F-4F64-877E-CEEC1332E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786" y="3477365"/>
            <a:ext cx="4134427" cy="77163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en-AU" dirty="0"/>
              <a:t>PSPP Output – Main effects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00567-1ECB-4056-AC67-E90ED53F6BF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B49C4336-6417-4349-A754-3EE16DE716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71" y="1628800"/>
            <a:ext cx="7093857" cy="2482850"/>
          </a:xfrm>
        </p:spPr>
      </p:pic>
    </p:spTree>
    <p:extLst>
      <p:ext uri="{BB962C8B-B14F-4D97-AF65-F5344CB8AC3E}">
        <p14:creationId xmlns:p14="http://schemas.microsoft.com/office/powerpoint/2010/main" val="384968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en-AU" dirty="0"/>
              <a:t>PSPP Output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00567-1ECB-4056-AC67-E90ED53F6B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Content Placeholder 7" descr="Diagram, schematic&#10;&#10;Description automatically generated">
            <a:extLst>
              <a:ext uri="{FF2B5EF4-FFF2-40B4-BE49-F238E27FC236}">
                <a16:creationId xmlns:a16="http://schemas.microsoft.com/office/drawing/2014/main" id="{E7F584FB-3B7F-43EE-862E-07F4A6D44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56" y="1700808"/>
            <a:ext cx="7925487" cy="2773920"/>
          </a:xfrm>
        </p:spPr>
      </p:pic>
    </p:spTree>
    <p:extLst>
      <p:ext uri="{BB962C8B-B14F-4D97-AF65-F5344CB8AC3E}">
        <p14:creationId xmlns:p14="http://schemas.microsoft.com/office/powerpoint/2010/main" val="129743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en-AU" dirty="0" err="1"/>
              <a:t>Posthoc</a:t>
            </a:r>
            <a:r>
              <a:rPr lang="en-AU" dirty="0"/>
              <a:t>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00567-1ECB-4056-AC67-E90ED53F6B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3DEA39-9AE2-4142-AD59-AF1E45737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0A8D7D-0F80-4B6E-B269-C99CD9218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604460"/>
            <a:ext cx="7020272" cy="36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4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/>
          <a:lstStyle/>
          <a:p>
            <a:r>
              <a:rPr lang="en-AU" sz="4000" dirty="0" err="1">
                <a:effectLst/>
              </a:rPr>
              <a:t>Posthoc</a:t>
            </a:r>
            <a:r>
              <a:rPr lang="en-AU" sz="4000" dirty="0">
                <a:effectLst/>
              </a:rPr>
              <a:t> Tests -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842-CAAD-4E9F-8AC8-42809D67173D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4714876" y="1071546"/>
            <a:ext cx="39290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sz="2000" dirty="0">
                <a:latin typeface="+mn-lt"/>
              </a:rPr>
              <a:t>Refer to Field for the most appropriate procedure given the situation and consideration of what is more important: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AU" sz="2000" dirty="0">
                <a:latin typeface="+mn-lt"/>
              </a:rPr>
              <a:t>control over </a:t>
            </a:r>
            <a:r>
              <a:rPr lang="en-AU" sz="2000" dirty="0" err="1">
                <a:latin typeface="+mn-lt"/>
              </a:rPr>
              <a:t>familywise</a:t>
            </a:r>
            <a:r>
              <a:rPr lang="en-AU" sz="2000" dirty="0">
                <a:latin typeface="+mn-lt"/>
              </a:rPr>
              <a:t> error or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AU" sz="2000" dirty="0">
                <a:latin typeface="+mn-lt"/>
              </a:rPr>
              <a:t>greater statistical power</a:t>
            </a:r>
          </a:p>
        </p:txBody>
      </p:sp>
      <p:sp>
        <p:nvSpPr>
          <p:cNvPr id="8" name="Rectangle 7"/>
          <p:cNvSpPr/>
          <p:nvPr/>
        </p:nvSpPr>
        <p:spPr>
          <a:xfrm>
            <a:off x="524102" y="1071546"/>
            <a:ext cx="228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AU" dirty="0">
                <a:solidFill>
                  <a:prstClr val="black"/>
                </a:solidFill>
                <a:latin typeface="+mn-lt"/>
              </a:rPr>
              <a:t>Multiple comparisons report the significance test of mean differences of all possible pairs</a:t>
            </a:r>
          </a:p>
        </p:txBody>
      </p:sp>
      <p:pic>
        <p:nvPicPr>
          <p:cNvPr id="6" name="Picture 5" descr="Table&#10;&#10;Description automatically generated with medium confidence">
            <a:extLst>
              <a:ext uri="{FF2B5EF4-FFF2-40B4-BE49-F238E27FC236}">
                <a16:creationId xmlns:a16="http://schemas.microsoft.com/office/drawing/2014/main" id="{66A81D12-3657-4485-9D9A-8C7385D04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" y="3568667"/>
            <a:ext cx="9144000" cy="27954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/>
          <a:lstStyle/>
          <a:p>
            <a:r>
              <a:rPr lang="en-AU" sz="4000" dirty="0" err="1">
                <a:effectLst/>
              </a:rPr>
              <a:t>Posthoc</a:t>
            </a:r>
            <a:r>
              <a:rPr lang="en-AU" sz="4000" dirty="0">
                <a:effectLst/>
              </a:rPr>
              <a:t> Tests -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842-CAAD-4E9F-8AC8-42809D67173D}" type="slidenum">
              <a:rPr lang="en-AU" smtClean="0"/>
              <a:pPr/>
              <a:t>6</a:t>
            </a:fld>
            <a:endParaRPr lang="en-AU"/>
          </a:p>
        </p:txBody>
      </p:sp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504B5427-8AE1-4D57-AB33-74182EBB6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9" y="1772816"/>
            <a:ext cx="8001693" cy="24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75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9.0&quot;&gt;&lt;object type=&quot;1&quot; unique_id=&quot;10001&quot;&gt;&lt;object type=&quot;2&quot; unique_id=&quot;17990&quot;&gt;&lt;object type=&quot;3&quot; unique_id=&quot;17991&quot;&gt;&lt;property id=&quot;20148&quot; value=&quot;5&quot;/&gt;&lt;property id=&quot;20300&quot; value=&quot;Slide 2 - &amp;quot;Online Test  (Open 19 May; Close 25 May)&amp;quot;&quot;/&gt;&lt;property id=&quot;20307&quot; value=&quot;378&quot;/&gt;&lt;/object&gt;&lt;object type=&quot;3&quot; unique_id=&quot;17992&quot;&gt;&lt;property id=&quot;20148&quot; value=&quot;5&quot;/&gt;&lt;property id=&quot;20300&quot; value=&quot;Slide 3 - &amp;quot;Lab Test (31 May, Saturday)&amp;quot;&quot;/&gt;&lt;property id=&quot;20307&quot; value=&quot;379&quot;/&gt;&lt;/object&gt;&lt;object type=&quot;3&quot; unique_id=&quot;17993&quot;&gt;&lt;property id=&quot;20148&quot; value=&quot;5&quot;/&gt;&lt;property id=&quot;20300&quot; value=&quot;Slide 4 - &amp;quot;One-Way (One Factor) ANOVA&amp;quot;&quot;/&gt;&lt;property id=&quot;20307&quot; value=&quot;338&quot;/&gt;&lt;/object&gt;&lt;object type=&quot;3&quot; unique_id=&quot;17994&quot;&gt;&lt;property id=&quot;20148&quot; value=&quot;5&quot;/&gt;&lt;property id=&quot;20300&quot; value=&quot;Slide 5 - &amp;quot;Review of an ANOVA Model&amp;quot;&quot;/&gt;&lt;property id=&quot;20307&quot; value=&quot;380&quot;/&gt;&lt;/object&gt;&lt;object type=&quot;3&quot; unique_id=&quot;17995&quot;&gt;&lt;property id=&quot;20148&quot; value=&quot;5&quot;/&gt;&lt;property id=&quot;20300&quot; value=&quot;Slide 6 - &amp;quot;Two-stage test&amp;quot;&quot;/&gt;&lt;property id=&quot;20307&quot; value=&quot;340&quot;/&gt;&lt;/object&gt;&lt;object type=&quot;3&quot; unique_id=&quot;17996&quot;&gt;&lt;property id=&quot;20148&quot; value=&quot;5&quot;/&gt;&lt;property id=&quot;20300&quot; value=&quot;Slide 7 - &amp;quot;ts and fs!&amp;quot;&quot;/&gt;&lt;property id=&quot;20307&quot; value=&quot;335&quot;/&gt;&lt;/object&gt;&lt;object type=&quot;3&quot; unique_id=&quot;17997&quot;&gt;&lt;property id=&quot;20148&quot; value=&quot;5&quot;/&gt;&lt;property id=&quot;20300&quot; value=&quot;Slide 8 - &amp;quot;The F-ratio&amp;quot;&quot;/&gt;&lt;property id=&quot;20307&quot; value=&quot;361&quot;/&gt;&lt;/object&gt;&lt;object type=&quot;3&quot; unique_id=&quot;17998&quot;&gt;&lt;property id=&quot;20148&quot; value=&quot;5&quot;/&gt;&lt;property id=&quot;20300&quot; value=&quot;Slide 9 - &amp;quot;What follows a significant Omnibus F-Test?&amp;quot;&quot;/&gt;&lt;property id=&quot;20307&quot; value=&quot;334&quot;/&gt;&lt;/object&gt;&lt;object type=&quot;3&quot; unique_id=&quot;17999&quot;&gt;&lt;property id=&quot;20148&quot; value=&quot;5&quot;/&gt;&lt;property id=&quot;20300&quot; value=&quot;Slide 10 - &amp;quot;Planned Contrasts or Posthoc&amp;quot;&quot;/&gt;&lt;property id=&quot;20307&quot; value=&quot;341&quot;/&gt;&lt;/object&gt;&lt;object type=&quot;3&quot; unique_id=&quot;18000&quot;&gt;&lt;property id=&quot;20148&quot; value=&quot;5&quot;/&gt;&lt;property id=&quot;20300&quot; value=&quot;Slide 11 - &amp;quot;Data Screening &amp;amp; Assumptions Testing&amp;quot;&quot;/&gt;&lt;property id=&quot;20307&quot; value=&quot;347&quot;/&gt;&lt;/object&gt;&lt;object type=&quot;3&quot; unique_id=&quot;18001&quot;&gt;&lt;property id=&quot;20148&quot; value=&quot;5&quot;/&gt;&lt;property id=&quot;20300&quot; value=&quot;Slide 12 - &amp;quot;A priori Power Analysis&amp;quot;&quot;/&gt;&lt;property id=&quot;20307&quot; value=&quot;356&quot;/&gt;&lt;/object&gt;&lt;object type=&quot;3&quot; unique_id=&quot;18002&quot;&gt;&lt;property id=&quot;20148&quot; value=&quot;5&quot;/&gt;&lt;property id=&quot;20300&quot; value=&quot;Slide 13 - &amp;quot;Sample Size Consideration&amp;quot;&quot;/&gt;&lt;property id=&quot;20307&quot; value=&quot;348&quot;/&gt;&lt;/object&gt;&lt;object type=&quot;3&quot; unique_id=&quot;18003&quot;&gt;&lt;property id=&quot;20148&quot; value=&quot;5&quot;/&gt;&lt;property id=&quot;20300&quot; value=&quot;Slide 14 - &amp;quot;Homogeneity&amp;quot;&quot;/&gt;&lt;property id=&quot;20307&quot; value=&quot;349&quot;/&gt;&lt;/object&gt;&lt;object type=&quot;3&quot; unique_id=&quot;18004&quot;&gt;&lt;property id=&quot;20148&quot; value=&quot;5&quot;/&gt;&lt;property id=&quot;20300&quot; value=&quot;Slide 15 - &amp;quot;Equal Cell Sizes&amp;quot;&quot;/&gt;&lt;property id=&quot;20307&quot; value=&quot;350&quot;/&gt;&lt;/object&gt;&lt;object type=&quot;3&quot; unique_id=&quot;18005&quot;&gt;&lt;property id=&quot;20148&quot; value=&quot;5&quot;/&gt;&lt;property id=&quot;20300&quot; value=&quot;Slide 16 - &amp;quot;Don’t Despair Yet (if homogeneity test fails)!&amp;quot;&quot;/&gt;&lt;property id=&quot;20307&quot; value=&quot;352&quot;/&gt;&lt;/object&gt;&lt;object type=&quot;3&quot; unique_id=&quot;18006&quot;&gt;&lt;property id=&quot;20148&quot; value=&quot;5&quot;/&gt;&lt;property id=&quot;20300&quot; value=&quot;Slide 17 - &amp;quot;SPSS Output&amp;quot;&quot;/&gt;&lt;property id=&quot;20307&quot; value=&quot;358&quot;/&gt;&lt;/object&gt;&lt;object type=&quot;3&quot; unique_id=&quot;18007&quot;&gt;&lt;property id=&quot;20148&quot; value=&quot;5&quot;/&gt;&lt;property id=&quot;20300&quot; value=&quot;Slide 18&quot;/&gt;&lt;property id=&quot;20307&quot; value=&quot;359&quot;/&gt;&lt;/object&gt;&lt;object type=&quot;3&quot; unique_id=&quot;18008&quot;&gt;&lt;property id=&quot;20148&quot; value=&quot;5&quot;/&gt;&lt;property id=&quot;20300&quot; value=&quot;Slide 19 - &amp;quot;Select Options&amp;quot;&quot;/&gt;&lt;property id=&quot;20307&quot; value=&quot;285&quot;/&gt;&lt;/object&gt;&lt;object type=&quot;3&quot; unique_id=&quot;18009&quot;&gt;&lt;property id=&quot;20148&quot; value=&quot;5&quot;/&gt;&lt;property id=&quot;20300&quot; value=&quot;Slide 20 - &amp;quot;Posthoc Tests&amp;quot;&quot;/&gt;&lt;property id=&quot;20307&quot; value=&quot;367&quot;/&gt;&lt;/object&gt;&lt;object type=&quot;3&quot; unique_id=&quot;18010&quot;&gt;&lt;property id=&quot;20148&quot; value=&quot;5&quot;/&gt;&lt;property id=&quot;20300&quot; value=&quot;Slide 21 - &amp;quot;Factorial ANOVA&amp;quot;&quot;/&gt;&lt;property id=&quot;20307&quot; value=&quot;339&quot;/&gt;&lt;/object&gt;&lt;object type=&quot;3&quot; unique_id=&quot;18011&quot;&gt;&lt;property id=&quot;20148&quot; value=&quot;5&quot;/&gt;&lt;property id=&quot;20300&quot; value=&quot;Slide 22&quot;/&gt;&lt;property id=&quot;20307&quot; value=&quot;330&quot;/&gt;&lt;/object&gt;&lt;object type=&quot;3&quot; unique_id=&quot;18012&quot;&gt;&lt;property id=&quot;20148&quot; value=&quot;5&quot;/&gt;&lt;property id=&quot;20300&quot; value=&quot;Slide 23 - &amp;quot;Factorial ANOVA&amp;quot;&quot;/&gt;&lt;property id=&quot;20307&quot; value=&quot;289&quot;/&gt;&lt;/object&gt;&lt;object type=&quot;3&quot; unique_id=&quot;18013&quot;&gt;&lt;property id=&quot;20148&quot; value=&quot;5&quot;/&gt;&lt;property id=&quot;20300&quot; value=&quot;Slide 24 - &amp;quot;A Priori Power Analysis&amp;quot;&quot;/&gt;&lt;property id=&quot;20307&quot; value=&quot;381&quot;/&gt;&lt;/object&gt;&lt;object type=&quot;3&quot; unique_id=&quot;18014&quot;&gt;&lt;property id=&quot;20148&quot; value=&quot;5&quot;/&gt;&lt;property id=&quot;20300&quot; value=&quot;Slide 25 - &amp;quot;Interaction Effect&amp;quot;&quot;/&gt;&lt;property id=&quot;20307&quot; value=&quot;290&quot;/&gt;&lt;/object&gt;&lt;object type=&quot;3&quot; unique_id=&quot;18015&quot;&gt;&lt;property id=&quot;20148&quot; value=&quot;5&quot;/&gt;&lt;property id=&quot;20300&quot; value=&quot;Slide 26 - &amp;quot;Effect Size&amp;quot;&quot;/&gt;&lt;property id=&quot;20307&quot; value=&quot;337&quot;/&gt;&lt;/object&gt;&lt;object type=&quot;3&quot; unique_id=&quot;18016&quot;&gt;&lt;property id=&quot;20148&quot; value=&quot;5&quot;/&gt;&lt;property id=&quot;20300&quot; value=&quot;Slide 27 - &amp;quot;Effect Size continued&amp;quot;&quot;/&gt;&lt;property id=&quot;20307&quot; value=&quot;345&quot;/&gt;&lt;/object&gt;&lt;object type=&quot;3&quot; unique_id=&quot;18017&quot;&gt;&lt;property id=&quot;20148&quot; value=&quot;5&quot;/&gt;&lt;property id=&quot;20300&quot; value=&quot;Slide 28 - &amp;quot;Effect Size&amp;quot;&quot;/&gt;&lt;property id=&quot;20307&quot; value=&quot;365&quot;/&gt;&lt;/object&gt;&lt;object type=&quot;3&quot; unique_id=&quot;18018&quot;&gt;&lt;property id=&quot;20148&quot; value=&quot;5&quot;/&gt;&lt;property id=&quot;20300&quot; value=&quot;Slide 29 - &amp;quot;Eta-squared and Partial eta-squared&amp;quot;&quot;/&gt;&lt;property id=&quot;20307&quot; value=&quot;366&quot;/&gt;&lt;/object&gt;&lt;object type=&quot;3&quot; unique_id=&quot;18019&quot;&gt;&lt;property id=&quot;20148&quot; value=&quot;5&quot;/&gt;&lt;property id=&quot;20300&quot; value=&quot;Slide 30 - &amp;quot;Run the Analysis&amp;quot;&quot;/&gt;&lt;property id=&quot;20307&quot; value=&quot;369&quot;/&gt;&lt;/object&gt;&lt;object type=&quot;3&quot; unique_id=&quot;18020&quot;&gt;&lt;property id=&quot;20148&quot; value=&quot;5&quot;/&gt;&lt;property id=&quot;20300&quot; value=&quot;Slide 31&quot;/&gt;&lt;property id=&quot;20307&quot; value=&quot;370&quot;/&gt;&lt;/object&gt;&lt;object type=&quot;3&quot; unique_id=&quot;18021&quot;&gt;&lt;property id=&quot;20148&quot; value=&quot;5&quot;/&gt;&lt;property id=&quot;20300&quot; value=&quot;Slide 32&quot;/&gt;&lt;property id=&quot;20307&quot; value=&quot;371&quot;/&gt;&lt;/object&gt;&lt;object type=&quot;3&quot; unique_id=&quot;18022&quot;&gt;&lt;property id=&quot;20148&quot; value=&quot;5&quot;/&gt;&lt;property id=&quot;20300&quot; value=&quot;Slide 33 - &amp;quot;SPSS Output&amp;quot;&quot;/&gt;&lt;property id=&quot;20307&quot; value=&quot;372&quot;/&gt;&lt;/object&gt;&lt;object type=&quot;3&quot; unique_id=&quot;18023&quot;&gt;&lt;property id=&quot;20148&quot; value=&quot;5&quot;/&gt;&lt;property id=&quot;20300&quot; value=&quot;Slide 34 - &amp;quot;Interpretation from the tests&amp;quot;&quot;/&gt;&lt;property id=&quot;20307&quot; value=&quot;374&quot;/&gt;&lt;/object&gt;&lt;object type=&quot;3&quot; unique_id=&quot;18024&quot;&gt;&lt;property id=&quot;20148&quot; value=&quot;5&quot;/&gt;&lt;property id=&quot;20300&quot; value=&quot;Slide 35&quot;/&gt;&lt;property id=&quot;20307&quot; value=&quot;375&quot;/&gt;&lt;/object&gt;&lt;object type=&quot;3&quot; unique_id=&quot;18025&quot;&gt;&lt;property id=&quot;20148&quot; value=&quot;5&quot;/&gt;&lt;property id=&quot;20300&quot; value=&quot;Slide 36 - &amp;quot;Test Simple Effects&amp;quot;&quot;/&gt;&lt;property id=&quot;20307&quot; value=&quot;376&quot;/&gt;&lt;/object&gt;&lt;object type=&quot;3&quot; unique_id=&quot;18026&quot;&gt;&lt;property id=&quot;20148&quot; value=&quot;5&quot;/&gt;&lt;property id=&quot;20300&quot; value=&quot;Slide 37 - &amp;quot;MANOVA&amp;quot;&quot;/&gt;&lt;property id=&quot;20307&quot; value=&quot;291&quot;/&gt;&lt;/object&gt;&lt;object type=&quot;3&quot; unique_id=&quot;18027&quot;&gt;&lt;property id=&quot;20148&quot; value=&quot;5&quot;/&gt;&lt;property id=&quot;20300&quot; value=&quot;Slide 38 - &amp;quot;An extra bit that MANOVA does…&amp;quot;&quot;/&gt;&lt;property id=&quot;20307&quot; value=&quot;315&quot;/&gt;&lt;/object&gt;&lt;object type=&quot;3&quot; unique_id=&quot;18028&quot;&gt;&lt;property id=&quot;20148&quot; value=&quot;5&quot;/&gt;&lt;property id=&quot;20300&quot; value=&quot;Slide 39 - &amp;quot;Purpose of a MANOVA&amp;quot;&quot;/&gt;&lt;property id=&quot;20307&quot; value=&quot;258&quot;/&gt;&lt;/object&gt;&lt;object type=&quot;3&quot; unique_id=&quot;18029&quot;&gt;&lt;property id=&quot;20148&quot; value=&quot;5&quot;/&gt;&lt;property id=&quot;20300&quot; value=&quot;Slide 40 - &amp;quot;Select analysis, enter variables, and select options&amp;quot;&quot;/&gt;&lt;property id=&quot;20307&quot; value=&quot;318&quot;/&gt;&lt;/object&gt;&lt;object type=&quot;3&quot; unique_id=&quot;18030&quot;&gt;&lt;property id=&quot;20148&quot; value=&quot;5&quot;/&gt;&lt;property id=&quot;20300&quot; value=&quot;Slide 41 - &amp;quot;Homogeneity of Variance-Covariance Matrix&amp;quot;&quot;/&gt;&lt;property id=&quot;20307&quot; value=&quot;322&quot;/&gt;&lt;/object&gt;&lt;object type=&quot;3&quot; unique_id=&quot;18031&quot;&gt;&lt;property id=&quot;20148&quot; value=&quot;5&quot;/&gt;&lt;property id=&quot;20300&quot; value=&quot;Slide 42 - &amp;quot;Multivariate Test Statistics&amp;quot;&quot;/&gt;&lt;property id=&quot;20307&quot; value=&quot;323&quot;/&gt;&lt;/object&gt;&lt;object type=&quot;3&quot; unique_id=&quot;18032&quot;&gt;&lt;property id=&quot;20148&quot; value=&quot;5&quot;/&gt;&lt;property id=&quot;20300&quot; value=&quot;Slide 43 - &amp;quot;Follow-up Tests&amp;quot;&quot;/&gt;&lt;property id=&quot;20307&quot; value=&quot;355&quot;/&gt;&lt;/object&gt;&lt;object type=&quot;3&quot; unique_id=&quot;18033&quot;&gt;&lt;property id=&quot;20148&quot; value=&quot;5&quot;/&gt;&lt;property id=&quot;20300&quot; value=&quot;Slide 44&quot;/&gt;&lt;property id=&quot;20307&quot; value=&quot;377&quot;/&gt;&lt;/object&gt;&lt;object type=&quot;3&quot; unique_id=&quot;18034&quot;&gt;&lt;property id=&quot;20148&quot; value=&quot;5&quot;/&gt;&lt;property id=&quot;20300&quot; value=&quot;Slide 45&quot;/&gt;&lt;property id=&quot;20307&quot; value=&quot;382&quot;/&gt;&lt;/object&gt;&lt;object type=&quot;3&quot; unique_id=&quot;18219&quot;&gt;&lt;property id=&quot;20148&quot; value=&quot;5&quot;/&gt;&lt;property id=&quot;20300&quot; value=&quot;Slide 1 - &amp;quot;PSY 4111 Multivariate Analysis Toowoomba  Workshop 2 Day 2 15 April 2014&amp;quot;&quot;/&gt;&lt;property id=&quot;20307&quot; value=&quot;383&quot;/&gt;&lt;/object&gt;&lt;/object&gt;&lt;object type=&quot;8&quot; unique_id=&quot;180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3B814883BB8C4F820696DC00E5D28A" ma:contentTypeVersion="5" ma:contentTypeDescription="Create a new document." ma:contentTypeScope="" ma:versionID="9047967b726433ecf13a120cc72cf1af">
  <xsd:schema xmlns:xsd="http://www.w3.org/2001/XMLSchema" xmlns:xs="http://www.w3.org/2001/XMLSchema" xmlns:p="http://schemas.microsoft.com/office/2006/metadata/properties" xmlns:ns2="a57b4dab-7866-42e6-80f8-82de7d3e750c" targetNamespace="http://schemas.microsoft.com/office/2006/metadata/properties" ma:root="true" ma:fieldsID="fe8e82f1ea86a0d8cda9ec43dd0b6ede" ns2:_="">
    <xsd:import namespace="a57b4dab-7866-42e6-80f8-82de7d3e7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b4dab-7866-42e6-80f8-82de7d3e7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56C2E5-5747-433E-880E-1111851CFE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D9BE53-BCE0-4E74-A848-8E5C1B3477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7b4dab-7866-42e6-80f8-82de7d3e7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40D094-C699-4116-ADED-9792AB9C75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18690</TotalTime>
  <Words>73</Words>
  <Application>Microsoft Office PowerPoint</Application>
  <PresentationFormat>On-screen Show (4:3)</PresentationFormat>
  <Paragraphs>19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Office Theme</vt:lpstr>
      <vt:lpstr>Homogeneity</vt:lpstr>
      <vt:lpstr>PSPP Output – Main effects</vt:lpstr>
      <vt:lpstr>PSPP Output</vt:lpstr>
      <vt:lpstr>Posthoc Tests</vt:lpstr>
      <vt:lpstr>Posthoc Tests - Results</vt:lpstr>
      <vt:lpstr>Posthoc Tests - Results</vt:lpstr>
    </vt:vector>
  </TitlesOfParts>
  <Company>University of Southern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4011 Multivariate Stats B  ANOVA, MANOVA Repeated Measures ANOVA</dc:title>
  <dc:creator>USQ</dc:creator>
  <cp:lastModifiedBy>Erich Fein</cp:lastModifiedBy>
  <cp:revision>145</cp:revision>
  <cp:lastPrinted>2015-03-31T04:47:46Z</cp:lastPrinted>
  <dcterms:created xsi:type="dcterms:W3CDTF">2007-08-04T07:10:48Z</dcterms:created>
  <dcterms:modified xsi:type="dcterms:W3CDTF">2022-01-24T03:51:55Z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0x010100D83B814883BB8C4F820696DC00E5D28A</vt:lpwstr>
  </property>
</Properties>
</file>