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95" r:id="rId5"/>
    <p:sldId id="396" r:id="rId6"/>
  </p:sldIdLst>
  <p:sldSz cx="9144000" cy="6858000" type="screen4x3"/>
  <p:notesSz cx="6669088" cy="99266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4" autoAdjust="0"/>
    <p:restoredTop sz="95501" autoAdjust="0"/>
  </p:normalViewPr>
  <p:slideViewPr>
    <p:cSldViewPr>
      <p:cViewPr varScale="1">
        <p:scale>
          <a:sx n="130" d="100"/>
          <a:sy n="13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829A-6411-4DD6-BBF8-15E3FFAC568C}" type="datetimeFigureOut">
              <a:rPr lang="en-AU" smtClean="0"/>
              <a:t>9/02/2021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8667-FEEF-4DA4-94ED-766A8FC3C6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2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594DC4-ABD4-44A4-9F39-D45A6BA0F5BE}" type="datetimeFigureOut">
              <a:rPr lang="en-US"/>
              <a:pPr>
                <a:defRPr/>
              </a:pPr>
              <a:t>2/9/2021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EA204-EAC8-4020-967E-99719040422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2690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2F60-AC69-441D-A2C8-B26BA6FC5DAE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47A3-08DF-4CA5-B94F-56DBD85C344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0EECD-0DC4-47C1-BAA0-CA1DE677FD04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52A8-724C-4E6C-86BC-FAF23A6C3B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6F09-E173-4467-B76A-506FACC65C80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E2E0-68C8-40BA-8D1D-39666921B17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ED59-9F96-4724-968B-7F89D4A6C41B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E812-2AF9-459C-974A-79F5EFCB793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B57A-69FF-4AC1-839F-6EC748947E10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D9BA-320E-49AF-8BB5-22B43C840FF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6EC2-3B1D-49C1-AB93-E56BA38276FA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3AF0-74F7-4D39-955E-BCD7799FF58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3716-3AAF-47C0-A1CB-4F42C314B3F6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5993-A44F-4D48-8197-A5800F8420B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EFFF-42F1-4D29-B7E7-EC74F9B64895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91F2-5475-4613-B3B3-BD151D8DED5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D58B-D562-4DC7-970D-242B038B4DE0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50D8-0A4B-4E9D-8E20-A6B83BE117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EE86-AA25-4401-A409-8EC1DDA74F44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A1B4-84BC-4546-A69E-3B91E4BD221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3D3A-35C9-41A0-8613-708ED4BD1B00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37E8-A3E7-48FA-905F-80140C9DC5F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1E73-D3E3-4051-876C-6D4203CA3D55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5F02-157B-4A46-A502-E82518C954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3F72B-DBBF-45F4-92A2-C96E22FC0ADA}" type="datetime1">
              <a:rPr lang="en-US" smtClean="0"/>
              <a:t>2/9/2021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4046AD-CB08-4ADC-AB46-CE4A88209DD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AU" dirty="0" err="1"/>
              <a:t>ndependent</a:t>
            </a:r>
            <a:r>
              <a:rPr lang="en-AU" dirty="0"/>
              <a:t> Samples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83AF-4ABA-4373-AE24-8B7C6FF68D7A}" type="slidenum">
              <a:rPr lang="en-AU" smtClean="0"/>
              <a:t>1</a:t>
            </a:fld>
            <a:endParaRPr lang="en-AU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AB213B-2D63-4553-A023-2999AD282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83784"/>
            <a:ext cx="6904318" cy="42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AU" dirty="0" err="1"/>
              <a:t>ndependent</a:t>
            </a:r>
            <a:r>
              <a:rPr lang="en-AU" dirty="0"/>
              <a:t> Samples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sz="1800" dirty="0"/>
          </a:p>
          <a:p>
            <a:pPr marL="457200" lvl="1" indent="0">
              <a:buNone/>
            </a:pPr>
            <a:r>
              <a:rPr lang="en-AU" sz="1800" dirty="0"/>
              <a:t>Things to look at:</a:t>
            </a:r>
          </a:p>
          <a:p>
            <a:pPr lvl="1"/>
            <a:r>
              <a:rPr lang="en-AU" sz="1800" dirty="0"/>
              <a:t>Levene’s test (should be </a:t>
            </a:r>
            <a:r>
              <a:rPr lang="en-AU" sz="1800" i="1" dirty="0"/>
              <a:t>p</a:t>
            </a:r>
            <a:r>
              <a:rPr lang="en-AU" sz="1800" dirty="0"/>
              <a:t>&gt;.05)</a:t>
            </a:r>
          </a:p>
          <a:p>
            <a:pPr lvl="1"/>
            <a:r>
              <a:rPr lang="en-AU" sz="1800" i="1" dirty="0"/>
              <a:t>p</a:t>
            </a:r>
            <a:r>
              <a:rPr lang="en-AU" sz="1800" dirty="0"/>
              <a:t> value (&lt;.05 means significant difference).</a:t>
            </a:r>
          </a:p>
          <a:p>
            <a:pPr lvl="1"/>
            <a:r>
              <a:rPr lang="en-AU" sz="1800" dirty="0"/>
              <a:t>Mean scores</a:t>
            </a:r>
          </a:p>
          <a:p>
            <a:pPr lvl="1"/>
            <a:r>
              <a:rPr lang="en-AU" sz="1800" dirty="0"/>
              <a:t>Effect size (calculated here: https://www.socscistatistics.com/effectsize/default3.aspx)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83AF-4ABA-4373-AE24-8B7C6FF68D7A}" type="slidenum">
              <a:rPr lang="en-AU" smtClean="0"/>
              <a:t>2</a:t>
            </a:fld>
            <a:endParaRPr lang="en-AU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63FF01-25CE-4C2A-9FA1-AD31E2C17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796" y="1268760"/>
            <a:ext cx="5684407" cy="35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08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ZEROBASED" val="False"/>
  <p:tag name="FIBDISPLAYRESULTS" val="True"/>
  <p:tag name="PRRESPONSE1" val="10"/>
  <p:tag name="PRRESPONSE5" val="6"/>
  <p:tag name="PRRESPONSE9" val="2"/>
  <p:tag name="BULLETTYPE" val="3"/>
  <p:tag name="RESPCOUNTERFORMAT" val="0"/>
  <p:tag name="ALLOWDUPLICATES" val="False"/>
  <p:tag name="ROTATIONINTERVAL" val="2"/>
  <p:tag name="MAXRESPONDERS" val="5"/>
  <p:tag name="DEFAULTNUMTEAMS" val="5"/>
  <p:tag name="CUSTOMCELLBACKCOLOR4" val="-8355712"/>
  <p:tag name="GRIDOPACITY" val="90"/>
  <p:tag name="POLLINGCYCLE" val="2"/>
  <p:tag name="PARTLISTDEFAULT" val="0"/>
  <p:tag name="REALTIMEBACKUP" val="False"/>
  <p:tag name="ADVANCEDSETTINGSVIEW" val="False"/>
  <p:tag name="PRRESPONSE2" val="9"/>
  <p:tag name="PRRESPONSE7" val="4"/>
  <p:tag name="ANSWERNOWSTYLE" val="-1"/>
  <p:tag name="INPUTSOURCE" val="1"/>
  <p:tag name="AUTOADVANCE" val="False"/>
  <p:tag name="BUBBLENAMEVISIBLE" val="True"/>
  <p:tag name="CUSTOMCELLBACKCOLOR1" val="-657956"/>
  <p:tag name="DISPLAYDEVICEID" val="True"/>
  <p:tag name="CHARTLABELS" val="0"/>
  <p:tag name="ALLOWUSERFEEDBACK" val="True"/>
  <p:tag name="CHARTSCALE" val="True"/>
  <p:tag name="PRRESPONSE3" val="8"/>
  <p:tag name="PRRESPONSE10" val="1"/>
  <p:tag name="EXPANDSHOWBAR" val="True"/>
  <p:tag name="NUMRESPONSES" val="1"/>
  <p:tag name="STDCHART" val="1"/>
  <p:tag name="CUSTOMCELLFORECOLOR" val="-16777216"/>
  <p:tag name="GRIDROTATIONINTERVAL" val="2"/>
  <p:tag name="INCLUDENONRESPONDERS" val="False"/>
  <p:tag name="AUTOADJUSTPARTRANGE" val="True"/>
  <p:tag name="PRRESPONSE4" val="7"/>
  <p:tag name="POWERPOINTVERSION" val="12.0"/>
  <p:tag name="RESPTABLESTYLE" val="-1"/>
  <p:tag name="TEAMSINLEADERBOARD" val="5"/>
  <p:tag name="USESCHEMECOLORS" val="True"/>
  <p:tag name="RESETCHARTS" val="True"/>
  <p:tag name="FIBNUMRESULTS" val="5"/>
  <p:tag name="PRRESPONSE8" val="3"/>
  <p:tag name="RESPCOUNTERSTYLE" val="-1"/>
  <p:tag name="BUBBLEVALUEFORMAT" val="0.0"/>
  <p:tag name="GRIDSIZE" val="{Width=800, Height=600}"/>
  <p:tag name="REALTIMEBACKUPPATH" val="(None)"/>
  <p:tag name="MMPROD_NEXTUNIQUEID" val="10009"/>
  <p:tag name="CHARTVALUEFORMAT" val="0%"/>
  <p:tag name="DISPLAYNAME" val="True"/>
  <p:tag name="FIBINCLUDEOTHER" val="True"/>
  <p:tag name="ANSWERNOWTEXT" val="Answer Now"/>
  <p:tag name="CUSTOMCELLBACKCOLOR2" val="-13395457"/>
  <p:tag name="FIBDISPLAYKEYWORDS" val="True"/>
  <p:tag name="AUTOUPDATEALIASES" val="True"/>
  <p:tag name="INCORRECTPOINTVALUE" val="0"/>
  <p:tag name="BUBBLEGROUPING" val="3"/>
  <p:tag name="SHOWBARVISIBLE" val="True"/>
  <p:tag name="PRRESPONSE6" val="5"/>
  <p:tag name="BACKUPMAINTENANCE" val="7"/>
  <p:tag name="INCLUDEPPT" val="True"/>
  <p:tag name="GRIDPOSITION" val="1"/>
  <p:tag name="DELIMITERS" val="3.1"/>
  <p:tag name="LUIDIAENABLED" val="False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SY 4111 Multivariate Analysis Workshop 1 – Day 1 21 February 2014 &amp;quot;&quot;/&gt;&lt;property id=&quot;20307&quot; value=&quot;256&quot;/&gt;&lt;/object&gt;&lt;object type=&quot;3&quot; unique_id=&quot;10012&quot;&gt;&lt;property id=&quot;20148&quot; value=&quot;5&quot;/&gt;&lt;property id=&quot;20300&quot; value=&quot;Slide 12 - &amp;quot;Confidence Interval of a Proportion  From Sample to Population&amp;quot;&quot;/&gt;&lt;property id=&quot;20307&quot; value=&quot;264&quot;/&gt;&lt;/object&gt;&lt;object type=&quot;3&quot; unique_id=&quot;10041&quot;&gt;&lt;property id=&quot;20148&quot; value=&quot;5&quot;/&gt;&lt;property id=&quot;20300&quot; value=&quot;Slide 13&quot;/&gt;&lt;property id=&quot;20307&quot; value=&quot;267&quot;/&gt;&lt;/object&gt;&lt;object type=&quot;3&quot; unique_id=&quot;10070&quot;&gt;&lt;property id=&quot;20148&quot; value=&quot;5&quot;/&gt;&lt;property id=&quot;20300&quot; value=&quot;Slide 14 - &amp;quot;95% Confidence Interval of a Mean&amp;quot;&quot;/&gt;&lt;property id=&quot;20307&quot; value=&quot;268&quot;/&gt;&lt;/object&gt;&lt;object type=&quot;3&quot; unique_id=&quot;10071&quot;&gt;&lt;property id=&quot;20148&quot; value=&quot;5&quot;/&gt;&lt;property id=&quot;20300&quot; value=&quot;Slide 15 - &amp;quot;To interpret 95% CI…….&amp;quot;&quot;/&gt;&lt;property id=&quot;20307&quot; value=&quot;269&quot;/&gt;&lt;/object&gt;&lt;object type=&quot;3&quot; unique_id=&quot;10344&quot;&gt;&lt;property id=&quot;20148&quot; value=&quot;5&quot;/&gt;&lt;property id=&quot;20300&quot; value=&quot;Slide 16 - &amp;quot;Central Limit Theorem&amp;quot;&quot;/&gt;&lt;property id=&quot;20307&quot; value=&quot;270&quot;/&gt;&lt;/object&gt;&lt;object type=&quot;3&quot; unique_id=&quot;10345&quot;&gt;&lt;property id=&quot;20148&quot; value=&quot;5&quot;/&gt;&lt;property id=&quot;20300&quot; value=&quot;Slide 17 - &amp;quot;SD and SEM&amp;quot;&quot;/&gt;&lt;property id=&quot;20307&quot; value=&quot;274&quot;/&gt;&lt;/object&gt;&lt;object type=&quot;3&quot; unique_id=&quot;10346&quot;&gt;&lt;property id=&quot;20148&quot; value=&quot;5&quot;/&gt;&lt;property id=&quot;20300&quot; value=&quot;Slide 18 - &amp;quot;How is SEM calculated?&amp;quot;&quot;/&gt;&lt;property id=&quot;20307&quot; value=&quot;284&quot;/&gt;&lt;/object&gt;&lt;object type=&quot;3&quot; unique_id=&quot;10347&quot;&gt;&lt;property id=&quot;20148&quot; value=&quot;5&quot;/&gt;&lt;property id=&quot;20300&quot; value=&quot;Slide 19 - &amp;quot;How Much Confidence?&amp;quot;&quot;/&gt;&lt;property id=&quot;20307&quot; value=&quot;285&quot;/&gt;&lt;/object&gt;&lt;object type=&quot;3&quot; unique_id=&quot;10349&quot;&gt;&lt;property id=&quot;20148&quot; value=&quot;5&quot;/&gt;&lt;property id=&quot;20300&quot; value=&quot;Slide 11 - &amp;quot;P values&amp;quot;&quot;/&gt;&lt;property id=&quot;20307&quot; value=&quot;272&quot;/&gt;&lt;/object&gt;&lt;object type=&quot;3&quot; unique_id=&quot;10352&quot;&gt;&lt;property id=&quot;20148&quot; value=&quot;5&quot;/&gt;&lt;property id=&quot;20300&quot; value=&quot;Slide 51&quot;/&gt;&lt;property id=&quot;20307&quot; value=&quot;277&quot;/&gt;&lt;/object&gt;&lt;object type=&quot;3&quot; unique_id=&quot;10354&quot;&gt;&lt;property id=&quot;20148&quot; value=&quot;5&quot;/&gt;&lt;property id=&quot;20300&quot; value=&quot;Slide 52 - &amp;quot;Power&amp;quot;&quot;/&gt;&lt;property id=&quot;20307&quot; value=&quot;279&quot;/&gt;&lt;/object&gt;&lt;object type=&quot;3&quot; unique_id=&quot;10356&quot;&gt;&lt;property id=&quot;20148&quot; value=&quot;5&quot;/&gt;&lt;property id=&quot;20300&quot; value=&quot;Slide 56 - &amp;quot;How to increase POWER&amp;quot;&quot;/&gt;&lt;property id=&quot;20307&quot; value=&quot;281&quot;/&gt;&lt;/object&gt;&lt;object type=&quot;3&quot; unique_id=&quot;10357&quot;&gt;&lt;property id=&quot;20148&quot; value=&quot;5&quot;/&gt;&lt;property id=&quot;20300&quot; value=&quot;Slide 57 - &amp;quot;Power Sites&amp;quot;&quot;/&gt;&lt;property id=&quot;20307&quot; value=&quot;282&quot;/&gt;&lt;/object&gt;&lt;object type=&quot;3&quot; unique_id=&quot;10358&quot;&gt;&lt;property id=&quot;20148&quot; value=&quot;5&quot;/&gt;&lt;property id=&quot;20300&quot; value=&quot;Slide 54&quot;/&gt;&lt;property id=&quot;20307&quot; value=&quot;283&quot;/&gt;&lt;/object&gt;&lt;object type=&quot;3&quot; unique_id=&quot;10479&quot;&gt;&lt;property id=&quot;20148&quot; value=&quot;5&quot;/&gt;&lt;property id=&quot;20300&quot; value=&quot;Slide 20 - &amp;quot;How to Calculate the 95% Confidence Interval?&amp;quot;&quot;/&gt;&lt;property id=&quot;20307&quot; value=&quot;286&quot;/&gt;&lt;/object&gt;&lt;object type=&quot;3&quot; unique_id=&quot;10729&quot;&gt;&lt;property id=&quot;20148&quot; value=&quot;5&quot;/&gt;&lt;property id=&quot;20300&quot; value=&quot;Slide 4 - &amp;quot;Let’s start with the Concept of p values and Confidence Interval in a Comparing Two-Group Scenario  &amp;quot;&quot;/&gt;&lt;property id=&quot;20307&quot; value=&quot;294&quot;/&gt;&lt;/object&gt;&lt;object type=&quot;3&quot; unique_id=&quot;10730&quot;&gt;&lt;property id=&quot;20148&quot; value=&quot;5&quot;/&gt;&lt;property id=&quot;20300&quot; value=&quot;Slide 21 - &amp;quot;Comparing CIs from Two Groups &amp;quot;&quot;/&gt;&lt;property id=&quot;20307&quot; value=&quot;287&quot;/&gt;&lt;/object&gt;&lt;object type=&quot;3&quot; unique_id=&quot;10731&quot;&gt;&lt;property id=&quot;20148&quot; value=&quot;5&quot;/&gt;&lt;property id=&quot;20300&quot; value=&quot;Slide 22 - &amp;quot;Precision from a Single CI&amp;quot;&quot;/&gt;&lt;property id=&quot;20307&quot; value=&quot;288&quot;/&gt;&lt;/object&gt;&lt;object type=&quot;3&quot; unique_id=&quot;10732&quot;&gt;&lt;property id=&quot;20148&quot; value=&quot;5&quot;/&gt;&lt;property id=&quot;20300&quot; value=&quot;Slide 6 - &amp;quot;What Question can p value answer?&amp;quot;&quot;/&gt;&lt;property id=&quot;20307&quot; value=&quot;291&quot;/&gt;&lt;/object&gt;&lt;object type=&quot;3&quot; unique_id=&quot;10733&quot;&gt;&lt;property id=&quot;20148&quot; value=&quot;5&quot;/&gt;&lt;property id=&quot;20300&quot; value=&quot;Slide 7&quot;/&gt;&lt;property id=&quot;20307&quot; value=&quot;292&quot;/&gt;&lt;/object&gt;&lt;object type=&quot;3&quot; unique_id=&quot;10734&quot;&gt;&lt;property id=&quot;20148&quot; value=&quot;5&quot;/&gt;&lt;property id=&quot;20300&quot; value=&quot;Slide 8 - &amp;quot;Innocent Until “Proven” Guilty&amp;quot;&quot;/&gt;&lt;property id=&quot;20307&quot; value=&quot;293&quot;/&gt;&lt;/object&gt;&lt;object type=&quot;3&quot; unique_id=&quot;10735&quot;&gt;&lt;property id=&quot;20148&quot; value=&quot;5&quot;/&gt;&lt;property id=&quot;20300&quot; value=&quot;Slide 9&quot;/&gt;&lt;property id=&quot;20307&quot; value=&quot;296&quot;/&gt;&lt;/object&gt;&lt;object type=&quot;3&quot; unique_id=&quot;10736&quot;&gt;&lt;property id=&quot;20148&quot; value=&quot;5&quot;/&gt;&lt;property id=&quot;20300&quot; value=&quot;Slide 10&quot;/&gt;&lt;property id=&quot;20307&quot; value=&quot;297&quot;/&gt;&lt;/object&gt;&lt;object type=&quot;3&quot; unique_id=&quot;10737&quot;&gt;&lt;property id=&quot;20148&quot; value=&quot;5&quot;/&gt;&lt;property id=&quot;20300&quot; value=&quot;Slide 49 - &amp;quot; Review: Decision Errors in  Hypothesis Testing  &amp;quot;&quot;/&gt;&lt;property id=&quot;20307&quot; value=&quot;299&quot;/&gt;&lt;/object&gt;&lt;object type=&quot;3&quot; unique_id=&quot;10738&quot;&gt;&lt;property id=&quot;20148&quot; value=&quot;5&quot;/&gt;&lt;property id=&quot;20300&quot; value=&quot;Slide 50 - &amp;quot;Review: Type I and Type ll  Decision Error&amp;quot;&quot;/&gt;&lt;property id=&quot;20307&quot; value=&quot;289&quot;/&gt;&lt;/object&gt;&lt;object type=&quot;3&quot; unique_id=&quot;10739&quot;&gt;&lt;property id=&quot;20148&quot; value=&quot;5&quot;/&gt;&lt;property id=&quot;20300&quot; value=&quot;Slide 59 - &amp;quot;Oops Missing Data….&amp;quot;&quot;/&gt;&lt;property id=&quot;20307&quot; value=&quot;300&quot;/&gt;&lt;/object&gt;&lt;object type=&quot;3&quot; unique_id=&quot;10741&quot;&gt;&lt;property id=&quot;20148&quot; value=&quot;5&quot;/&gt;&lt;property id=&quot;20300&quot; value=&quot;Slide 63 - &amp;quot;Assumptions of Parametric Data&amp;quot;&quot;/&gt;&lt;property id=&quot;20307&quot; value=&quot;302&quot;/&gt;&lt;/object&gt;&lt;object type=&quot;3&quot; unique_id=&quot;10742&quot;&gt;&lt;property id=&quot;20148&quot; value=&quot;5&quot;/&gt;&lt;property id=&quot;20300&quot; value=&quot;Slide 71 - &amp;quot;Linearity&amp;quot;&quot;/&gt;&lt;property id=&quot;20307&quot; value=&quot;303&quot;/&gt;&lt;/object&gt;&lt;object type=&quot;3&quot; unique_id=&quot;11544&quot;&gt;&lt;property id=&quot;20148&quot; value=&quot;5&quot;/&gt;&lt;property id=&quot;20300&quot; value=&quot;Slide 3 - &amp;quot;The Scenario&amp;quot;&quot;/&gt;&lt;property id=&quot;20307&quot; value=&quot;312&quot;/&gt;&lt;/object&gt;&lt;object type=&quot;3&quot; unique_id=&quot;11552&quot;&gt;&lt;property id=&quot;20148&quot; value=&quot;5&quot;/&gt;&lt;property id=&quot;20300&quot; value=&quot;Slide 61 - &amp;quot;Outliers&amp;quot;&quot;/&gt;&lt;property id=&quot;20307&quot; value=&quot;316&quot;/&gt;&lt;/object&gt;&lt;object type=&quot;3&quot; unique_id=&quot;11553&quot;&gt;&lt;property id=&quot;20148&quot; value=&quot;5&quot;/&gt;&lt;property id=&quot;20300&quot; value=&quot;Slide 64 - &amp;quot;Normality&amp;quot;&quot;/&gt;&lt;property id=&quot;20307&quot; value=&quot;313&quot;/&gt;&lt;/object&gt;&lt;object type=&quot;3&quot; unique_id=&quot;11554&quot;&gt;&lt;property id=&quot;20148&quot; value=&quot;5&quot;/&gt;&lt;property id=&quot;20300&quot; value=&quot;Slide 73 - &amp;quot;Homogeneity of Variance&amp;quot;&quot;/&gt;&lt;property id=&quot;20307&quot; value=&quot;314&quot;/&gt;&lt;/object&gt;&lt;object type=&quot;3&quot; unique_id=&quot;11555&quot;&gt;&lt;property id=&quot;20148&quot; value=&quot;5&quot;/&gt;&lt;property id=&quot;20300&quot; value=&quot;Slide 78 - &amp;quot;In the event that all assumptions fail badly, and nothing can fix the data…..&amp;quot;&quot;/&gt;&lt;property id=&quot;20307&quot; value=&quot;315&quot;/&gt;&lt;/object&gt;&lt;object type=&quot;3&quot; unique_id=&quot;11610&quot;&gt;&lt;property id=&quot;20148&quot; value=&quot;5&quot;/&gt;&lt;property id=&quot;20300&quot; value=&quot;Slide 5 - &amp;quot;P values&amp;quot;&quot;/&gt;&lt;property id=&quot;20307&quot; value=&quot;319&quot;/&gt;&lt;/object&gt;&lt;object type=&quot;3&quot; unique_id=&quot;11613&quot;&gt;&lt;property id=&quot;20148&quot; value=&quot;5&quot;/&gt;&lt;property id=&quot;20300&quot; value=&quot;Slide 60 - &amp;quot;How to deal with missing data? &amp;quot;&quot;/&gt;&lt;property id=&quot;20307&quot; value=&quot;317&quot;/&gt;&lt;/object&gt;&lt;object type=&quot;3&quot; unique_id=&quot;11614&quot;&gt;&lt;property id=&quot;20148&quot; value=&quot;5&quot;/&gt;&lt;property id=&quot;20300&quot; value=&quot;Slide 76 - &amp;quot;Reduce Bias?&amp;quot;&quot;/&gt;&lt;property id=&quot;20307&quot; value=&quot;324&quot;/&gt;&lt;/object&gt;&lt;object type=&quot;3&quot; unique_id=&quot;12326&quot;&gt;&lt;property id=&quot;20148&quot; value=&quot;5&quot;/&gt;&lt;property id=&quot;20300&quot; value=&quot;Slide 65 - &amp;quot;Checking Normality&amp;quot;&quot;/&gt;&lt;property id=&quot;20307&quot; value=&quot;325&quot;/&gt;&lt;/object&gt;&lt;object type=&quot;3&quot; unique_id=&quot;13496&quot;&gt;&lt;property id=&quot;20148&quot; value=&quot;5&quot;/&gt;&lt;property id=&quot;20300&quot; value=&quot;Slide 30 - &amp;quot;Effect Size&amp;quot;&quot;/&gt;&lt;property id=&quot;20307&quot; value=&quot;330&quot;/&gt;&lt;/object&gt;&lt;object type=&quot;3&quot; unique_id=&quot;13497&quot;&gt;&lt;property id=&quot;20148&quot; value=&quot;5&quot;/&gt;&lt;property id=&quot;20300&quot; value=&quot;Slide 53 - &amp;quot;A Priori and Posthoc Power&amp;quot;&quot;/&gt;&lt;property id=&quot;20307&quot; value=&quot;329&quot;/&gt;&lt;/object&gt;&lt;object type=&quot;3&quot; unique_id=&quot;13498&quot;&gt;&lt;property id=&quot;20148&quot; value=&quot;5&quot;/&gt;&lt;property id=&quot;20300&quot; value=&quot;Slide 66&quot;/&gt;&lt;property id=&quot;20307&quot; value=&quot;326&quot;/&gt;&lt;/object&gt;&lt;object type=&quot;3&quot; unique_id=&quot;13499&quot;&gt;&lt;property id=&quot;20148&quot; value=&quot;5&quot;/&gt;&lt;property id=&quot;20300&quot; value=&quot;Slide 67&quot;/&gt;&lt;property id=&quot;20307&quot; value=&quot;327&quot;/&gt;&lt;/object&gt;&lt;object type=&quot;3&quot; unique_id=&quot;13501&quot;&gt;&lt;property id=&quot;20148&quot; value=&quot;5&quot;/&gt;&lt;property id=&quot;20300&quot; value=&quot;Slide 68&quot;/&gt;&lt;property id=&quot;20307&quot; value=&quot;328&quot;/&gt;&lt;/object&gt;&lt;object type=&quot;3&quot; unique_id=&quot;13502&quot;&gt;&lt;property id=&quot;20148&quot; value=&quot;5&quot;/&gt;&lt;property id=&quot;20300&quot; value=&quot;Slide 74 - &amp;quot;Test for Homogeneity of Variance&amp;quot;&quot;/&gt;&lt;property id=&quot;20307&quot; value=&quot;332&quot;/&gt;&lt;/object&gt;&lt;object type=&quot;3&quot; unique_id=&quot;13972&quot;&gt;&lt;property id=&quot;20148&quot; value=&quot;5&quot;/&gt;&lt;property id=&quot;20300&quot; value=&quot;Slide 26 - &amp;quot;Statistical vs Practical Significance&amp;quot;&quot;/&gt;&lt;property id=&quot;20307&quot; value=&quot;338&quot;/&gt;&lt;/object&gt;&lt;object type=&quot;3&quot; unique_id=&quot;13973&quot;&gt;&lt;property id=&quot;20148&quot; value=&quot;5&quot;/&gt;&lt;property id=&quot;20300&quot; value=&quot;Slide 31&quot;/&gt;&lt;property id=&quot;20307&quot; value=&quot;339&quot;/&gt;&lt;/object&gt;&lt;object type=&quot;3&quot; unique_id=&quot;13974&quot;&gt;&lt;property id=&quot;20148&quot; value=&quot;5&quot;/&gt;&lt;property id=&quot;20300&quot; value=&quot;Slide 55 - &amp;quot;5 Ingredients of Power Analysis&amp;quot;&quot;/&gt;&lt;property id=&quot;20307&quot; value=&quot;337&quot;/&gt;&lt;/object&gt;&lt;object type=&quot;3&quot; unique_id=&quot;13975&quot;&gt;&lt;property id=&quot;20148&quot; value=&quot;5&quot;/&gt;&lt;property id=&quot;20300&quot; value=&quot;Slide 69 - &amp;quot;Formal Normality Tests&amp;quot;&quot;/&gt;&lt;property id=&quot;20307&quot; value=&quot;336&quot;/&gt;&lt;/object&gt;&lt;object type=&quot;3&quot; unique_id=&quot;13976&quot;&gt;&lt;property id=&quot;20148&quot; value=&quot;5&quot;/&gt;&lt;property id=&quot;20300&quot; value=&quot;Slide 70 - &amp;quot;Limitation of Formal Normality Tests&amp;quot;&quot;/&gt;&lt;property id=&quot;20307&quot; value=&quot;333&quot;/&gt;&lt;/object&gt;&lt;object type=&quot;3&quot; unique_id=&quot;13977&quot;&gt;&lt;property id=&quot;20148&quot; value=&quot;5&quot;/&gt;&lt;property id=&quot;20300&quot; value=&quot;Slide 72 - &amp;quot;Homoscedasticity, Homogeneity of Variance, and Homogeneity of Variance-Covariance Matrices&amp;quot;&quot;/&gt;&lt;property id=&quot;20307&quot; value=&quot;335&quot;/&gt;&lt;/object&gt;&lt;object type=&quot;3&quot; unique_id=&quot;13978&quot;&gt;&lt;property id=&quot;20148&quot; value=&quot;5&quot;/&gt;&lt;property id=&quot;20300&quot; value=&quot;Slide 77 - &amp;quot;Summary of Where to find What in SPSS&amp;quot;&quot;/&gt;&lt;property id=&quot;20307&quot; value=&quot;334&quot;/&gt;&lt;/object&gt;&lt;object type=&quot;3&quot; unique_id=&quot;13979&quot;&gt;&lt;property id=&quot;20148&quot; value=&quot;5&quot;/&gt;&lt;property id=&quot;20300&quot; value=&quot;Slide 2 - &amp;quot;Menu for the Day&amp;quot;&quot;/&gt;&lt;property id=&quot;20307&quot; value=&quot;340&quot;/&gt;&lt;/object&gt;&lt;object type=&quot;3&quot; unique_id=&quot;13980&quot;&gt;&lt;property id=&quot;20148&quot; value=&quot;5&quot;/&gt;&lt;property id=&quot;20300&quot; value=&quot;Slide 27 - &amp;quot;Size Matters&amp;quot;&quot;/&gt;&lt;property id=&quot;20307&quot; value=&quot;348&quot;/&gt;&lt;/object&gt;&lt;object type=&quot;3&quot; unique_id=&quot;13981&quot;&gt;&lt;property id=&quot;20148&quot; value=&quot;5&quot;/&gt;&lt;property id=&quot;20300&quot; value=&quot;Slide 28 - &amp;quot;Effect Size (a generic term)&amp;quot;&quot;/&gt;&lt;property id=&quot;20307&quot; value=&quot;349&quot;/&gt;&lt;/object&gt;&lt;object type=&quot;3&quot; unique_id=&quot;13982&quot;&gt;&lt;property id=&quot;20148&quot; value=&quot;5&quot;/&gt;&lt;property id=&quot;20300&quot; value=&quot;Slide 29 - &amp;quot;Effect Size and Practical Significance &amp;quot;&quot;/&gt;&lt;property id=&quot;20307&quot; value=&quot;350&quot;/&gt;&lt;/object&gt;&lt;object type=&quot;3&quot; unique_id=&quot;13983&quot;&gt;&lt;property id=&quot;20148&quot; value=&quot;5&quot;/&gt;&lt;property id=&quot;20300&quot; value=&quot;Slide 34 - &amp;quot;Systematic/Literature Review&amp;quot;&quot;/&gt;&lt;property id=&quot;20307&quot; value=&quot;342&quot;/&gt;&lt;/object&gt;&lt;object type=&quot;3&quot; unique_id=&quot;13984&quot;&gt;&lt;property id=&quot;20148&quot; value=&quot;5&quot;/&gt;&lt;property id=&quot;20300&quot; value=&quot;Slide 36 - &amp;quot;Steps in Conducting Meta-Analysis&amp;quot;&quot;/&gt;&lt;property id=&quot;20307&quot; value=&quot;343&quot;/&gt;&lt;/object&gt;&lt;object type=&quot;3&quot; unique_id=&quot;13985&quot;&gt;&lt;property id=&quot;20148&quot; value=&quot;5&quot;/&gt;&lt;property id=&quot;20300&quot; value=&quot;Slide 37&quot;/&gt;&lt;property id=&quot;20307&quot; value=&quot;344&quot;/&gt;&lt;/object&gt;&lt;object type=&quot;3&quot; unique_id=&quot;13986&quot;&gt;&lt;property id=&quot;20148&quot; value=&quot;5&quot;/&gt;&lt;property id=&quot;20300&quot; value=&quot;Slide 38&quot;/&gt;&lt;property id=&quot;20307&quot; value=&quot;345&quot;/&gt;&lt;/object&gt;&lt;object type=&quot;3&quot; unique_id=&quot;13987&quot;&gt;&lt;property id=&quot;20148&quot; value=&quot;5&quot;/&gt;&lt;property id=&quot;20300&quot; value=&quot;Slide 39 - &amp;quot;Effect Size Index&amp;quot;&quot;/&gt;&lt;property id=&quot;20307&quot; value=&quot;346&quot;/&gt;&lt;/object&gt;&lt;object type=&quot;3&quot; unique_id=&quot;13988&quot;&gt;&lt;property id=&quot;20148&quot; value=&quot;5&quot;/&gt;&lt;property id=&quot;20300&quot; value=&quot;Slide 40 - &amp;quot;Difference in Means&amp;quot;&quot;/&gt;&lt;property id=&quot;20307&quot; value=&quot;347&quot;/&gt;&lt;/object&gt;&lt;object type=&quot;3&quot; unique_id=&quot;13989&quot;&gt;&lt;property id=&quot;20148&quot; value=&quot;5&quot;/&gt;&lt;property id=&quot;20300&quot; value=&quot;Slide 62 - &amp;quot;How to deal with Outliers?&amp;quot;&quot;/&gt;&lt;property id=&quot;20307&quot; value=&quot;352&quot;/&gt;&lt;/object&gt;&lt;object type=&quot;3&quot; unique_id=&quot;14242&quot;&gt;&lt;property id=&quot;20148&quot; value=&quot;5&quot;/&gt;&lt;property id=&quot;20300&quot; value=&quot;Slide 35 - &amp;quot;Goals of Meta-Analysis&amp;quot;&quot;/&gt;&lt;property id=&quot;20307&quot; value=&quot;353&quot;/&gt;&lt;/object&gt;&lt;object type=&quot;3&quot; unique_id=&quot;14606&quot;&gt;&lt;property id=&quot;20148&quot; value=&quot;5&quot;/&gt;&lt;property id=&quot;20300&quot; value=&quot;Slide 33 - &amp;quot;Introduction to Basics of Meta-Analysis ONLY&amp;quot;&quot;/&gt;&lt;property id=&quot;20307&quot; value=&quot;354&quot;/&gt;&lt;/object&gt;&lt;object type=&quot;3&quot; unique_id=&quot;15203&quot;&gt;&lt;property id=&quot;20148&quot; value=&quot;5&quot;/&gt;&lt;property id=&quot;20300&quot; value=&quot;Slide 41 - &amp;quot;Fixed-Effect Model and Random-Effects Model&amp;quot;&quot;/&gt;&lt;property id=&quot;20307&quot; value=&quot;356&quot;/&gt;&lt;/object&gt;&lt;object type=&quot;3&quot; unique_id=&quot;15204&quot;&gt;&lt;property id=&quot;20148&quot; value=&quot;5&quot;/&gt;&lt;property id=&quot;20300&quot; value=&quot;Slide 42 - &amp;quot;Fixed-Effect vs Random-Effects Model&amp;quot;&quot;/&gt;&lt;property id=&quot;20307&quot; value=&quot;357&quot;/&gt;&lt;/object&gt;&lt;object type=&quot;3&quot; unique_id=&quot;15205&quot;&gt;&lt;property id=&quot;20148&quot; value=&quot;5&quot;/&gt;&lt;property id=&quot;20300&quot; value=&quot;Slide 43 - &amp;quot;Which Model?&amp;quot;&quot;/&gt;&lt;property id=&quot;20307&quot; value=&quot;358&quot;/&gt;&lt;/object&gt;&lt;object type=&quot;3&quot; unique_id=&quot;15206&quot;&gt;&lt;property id=&quot;20148&quot; value=&quot;5&quot;/&gt;&lt;property id=&quot;20300&quot; value=&quot;Slide 44 - &amp;quot;Heterogeneity&amp;quot;&quot;/&gt;&lt;property id=&quot;20307&quot; value=&quot;359&quot;/&gt;&lt;/object&gt;&lt;object type=&quot;3&quot; unique_id=&quot;15207&quot;&gt;&lt;property id=&quot;20148&quot; value=&quot;5&quot;/&gt;&lt;property id=&quot;20300&quot; value=&quot;Slide 45 - &amp;quot;Publication Bias&amp;quot;&quot;/&gt;&lt;property id=&quot;20307&quot; value=&quot;360&quot;/&gt;&lt;/object&gt;&lt;object type=&quot;3&quot; unique_id=&quot;15208&quot;&gt;&lt;property id=&quot;20148&quot; value=&quot;5&quot;/&gt;&lt;property id=&quot;20300&quot; value=&quot;Slide 46 - &amp;quot;Evaluating Meta-Analyses&amp;quot;&quot;/&gt;&lt;property id=&quot;20307&quot; value=&quot;362&quot;/&gt;&lt;/object&gt;&lt;object type=&quot;3&quot; unique_id=&quot;15209&quot;&gt;&lt;property id=&quot;20148&quot; value=&quot;5&quot;/&gt;&lt;property id=&quot;20300&quot; value=&quot;Slide 47 - &amp;quot;10-point Checklist&amp;quot;&quot;/&gt;&lt;property id=&quot;20307&quot; value=&quot;361&quot;/&gt;&lt;/object&gt;&lt;object type=&quot;3&quot; unique_id=&quot;15210&quot;&gt;&lt;property id=&quot;20148&quot; value=&quot;5&quot;/&gt;&lt;property id=&quot;20300&quot; value=&quot;Slide 48 - &amp;quot;Quantitative and Qualitative Systematic Review&amp;quot;&quot;/&gt;&lt;property id=&quot;20307&quot; value=&quot;355&quot;/&gt;&lt;/object&gt;&lt;object type=&quot;3&quot; unique_id=&quot;15211&quot;&gt;&lt;property id=&quot;20148&quot; value=&quot;5&quot;/&gt;&lt;property id=&quot;20300&quot; value=&quot;Slide 58 - &amp;quot;Get to Know Your Data&amp;quot;&quot;/&gt;&lt;property id=&quot;20307&quot; value=&quot;363&quot;/&gt;&lt;/object&gt;&lt;object type=&quot;3&quot; unique_id=&quot;15212&quot;&gt;&lt;property id=&quot;20148&quot; value=&quot;5&quot;/&gt;&lt;property id=&quot;20300&quot; value=&quot;Slide 75&quot;/&gt;&lt;property id=&quot;20307&quot; value=&quot;365&quot;/&gt;&lt;/object&gt;&lt;object type=&quot;3&quot; unique_id=&quot;15675&quot;&gt;&lt;property id=&quot;20148&quot; value=&quot;5&quot;/&gt;&lt;property id=&quot;20300&quot; value=&quot;Slide 23 - &amp;quot;Bootstrapping&amp;quot;&quot;/&gt;&lt;property id=&quot;20307&quot; value=&quot;366&quot;/&gt;&lt;/object&gt;&lt;object type=&quot;3&quot; unique_id=&quot;15676&quot;&gt;&lt;property id=&quot;20148&quot; value=&quot;5&quot;/&gt;&lt;property id=&quot;20300&quot; value=&quot;Slide 24&quot;/&gt;&lt;property id=&quot;20307&quot; value=&quot;368&quot;/&gt;&lt;/object&gt;&lt;object type=&quot;3&quot; unique_id=&quot;15677&quot;&gt;&lt;property id=&quot;20148&quot; value=&quot;5&quot;/&gt;&lt;property id=&quot;20300&quot; value=&quot;Slide 25&quot;/&gt;&lt;property id=&quot;20307&quot; value=&quot;369&quot;/&gt;&lt;/object&gt;&lt;object type=&quot;3&quot; unique_id=&quot;15678&quot;&gt;&lt;property id=&quot;20148&quot; value=&quot;5&quot;/&gt;&lt;property id=&quot;20300&quot; value=&quot;Slide 32&quot;/&gt;&lt;property id=&quot;20307&quot; value=&quot;3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638BB8-A562-4203-BDD5-1F2C6159DA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C8F7E9-47C9-49EB-9F13-A6E8DAFC0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7E7820-11A4-4ED1-84A1-F30A2AF330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18249</TotalTime>
  <Words>54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Independent Samples T-test</vt:lpstr>
      <vt:lpstr>Independent Samples T-test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4010 Multivariate Statistics A Workshop 1 19 February 2010</dc:title>
  <dc:creator>gohh</dc:creator>
  <cp:lastModifiedBy>Erich Fein</cp:lastModifiedBy>
  <cp:revision>294</cp:revision>
  <cp:lastPrinted>2015-02-11T03:27:16Z</cp:lastPrinted>
  <dcterms:created xsi:type="dcterms:W3CDTF">2010-01-23T05:19:38Z</dcterms:created>
  <dcterms:modified xsi:type="dcterms:W3CDTF">2021-02-09T05:06:09Z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