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412" r:id="rId5"/>
    <p:sldId id="413" r:id="rId6"/>
  </p:sldIdLst>
  <p:sldSz cx="9144000" cy="6858000" type="screen4x3"/>
  <p:notesSz cx="6669088" cy="9926638"/>
  <p:custDataLst>
    <p:tags r:id="rId9"/>
  </p:custData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3FF"/>
    <a:srgbClr val="CA945E"/>
    <a:srgbClr val="FDA077"/>
    <a:srgbClr val="000000"/>
    <a:srgbClr val="996633"/>
    <a:srgbClr val="008000"/>
    <a:srgbClr val="FB5105"/>
    <a:srgbClr val="FC7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35" autoAdjust="0"/>
    <p:restoredTop sz="95345" autoAdjust="0"/>
  </p:normalViewPr>
  <p:slideViewPr>
    <p:cSldViewPr>
      <p:cViewPr varScale="1">
        <p:scale>
          <a:sx n="124" d="100"/>
          <a:sy n="124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h Fein" userId="e150e231-135d-4583-8c32-e305d4788928" providerId="ADAL" clId="{FA99B40D-914F-490D-B89C-4A0517301BEA}"/>
    <pc:docChg chg="undo custSel addSld delSld modSld">
      <pc:chgData name="Erich Fein" userId="e150e231-135d-4583-8c32-e305d4788928" providerId="ADAL" clId="{FA99B40D-914F-490D-B89C-4A0517301BEA}" dt="2022-01-24T05:00:28.026" v="9" actId="47"/>
      <pc:docMkLst>
        <pc:docMk/>
      </pc:docMkLst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0" sldId="259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2642624705" sldId="381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2153028339" sldId="383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3785083664" sldId="385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818690612" sldId="391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3049497312" sldId="402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63252299" sldId="406"/>
        </pc:sldMkLst>
      </pc:sldChg>
      <pc:sldChg chg="delSp modSp del mod">
        <pc:chgData name="Erich Fein" userId="e150e231-135d-4583-8c32-e305d4788928" providerId="ADAL" clId="{FA99B40D-914F-490D-B89C-4A0517301BEA}" dt="2022-01-24T05:00:28.026" v="9" actId="47"/>
        <pc:sldMkLst>
          <pc:docMk/>
          <pc:sldMk cId="4146016353" sldId="407"/>
        </pc:sldMkLst>
        <pc:inkChg chg="del">
          <ac:chgData name="Erich Fein" userId="e150e231-135d-4583-8c32-e305d4788928" providerId="ADAL" clId="{FA99B40D-914F-490D-B89C-4A0517301BEA}" dt="2022-01-24T04:55:31.505" v="0" actId="478"/>
          <ac:inkMkLst>
            <pc:docMk/>
            <pc:sldMk cId="4146016353" sldId="407"/>
            <ac:inkMk id="11" creationId="{00000000-0000-0000-0000-000000000000}"/>
          </ac:inkMkLst>
        </pc:inkChg>
        <pc:cxnChg chg="mod">
          <ac:chgData name="Erich Fein" userId="e150e231-135d-4583-8c32-e305d4788928" providerId="ADAL" clId="{FA99B40D-914F-490D-B89C-4A0517301BEA}" dt="2022-01-24T04:55:51.516" v="3" actId="13822"/>
          <ac:cxnSpMkLst>
            <pc:docMk/>
            <pc:sldMk cId="4146016353" sldId="407"/>
            <ac:cxnSpMk id="13" creationId="{00000000-0000-0000-0000-000000000000}"/>
          </ac:cxnSpMkLst>
        </pc:cxnChg>
        <pc:cxnChg chg="mod">
          <ac:chgData name="Erich Fein" userId="e150e231-135d-4583-8c32-e305d4788928" providerId="ADAL" clId="{FA99B40D-914F-490D-B89C-4A0517301BEA}" dt="2022-01-24T04:55:47.649" v="2" actId="13822"/>
          <ac:cxnSpMkLst>
            <pc:docMk/>
            <pc:sldMk cId="4146016353" sldId="407"/>
            <ac:cxnSpMk id="14" creationId="{00000000-0000-0000-0000-000000000000}"/>
          </ac:cxnSpMkLst>
        </pc:cxnChg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3220616808" sldId="409"/>
        </pc:sldMkLst>
      </pc:sldChg>
      <pc:sldChg chg="add del">
        <pc:chgData name="Erich Fein" userId="e150e231-135d-4583-8c32-e305d4788928" providerId="ADAL" clId="{FA99B40D-914F-490D-B89C-4A0517301BEA}" dt="2022-01-24T04:59:50.566" v="6" actId="47"/>
        <pc:sldMkLst>
          <pc:docMk/>
          <pc:sldMk cId="2121377679" sldId="411"/>
        </pc:sldMkLst>
      </pc:sldChg>
      <pc:sldChg chg="modSp add del mod">
        <pc:chgData name="Erich Fein" userId="e150e231-135d-4583-8c32-e305d4788928" providerId="ADAL" clId="{FA99B40D-914F-490D-B89C-4A0517301BEA}" dt="2022-01-24T05:00:19.076" v="8" actId="20577"/>
        <pc:sldMkLst>
          <pc:docMk/>
          <pc:sldMk cId="1116653744" sldId="412"/>
        </pc:sldMkLst>
        <pc:spChg chg="mod">
          <ac:chgData name="Erich Fein" userId="e150e231-135d-4583-8c32-e305d4788928" providerId="ADAL" clId="{FA99B40D-914F-490D-B89C-4A0517301BEA}" dt="2022-01-24T05:00:19.076" v="8" actId="20577"/>
          <ac:spMkLst>
            <pc:docMk/>
            <pc:sldMk cId="1116653744" sldId="412"/>
            <ac:spMk id="2" creationId="{00000000-0000-0000-0000-000000000000}"/>
          </ac:spMkLst>
        </pc:spChg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514779918" sldId="414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026560974" sldId="415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4027049446" sldId="416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2012525628" sldId="417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634309638" sldId="418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57880554" sldId="419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831605615" sldId="420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408070568" sldId="421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3583370900" sldId="422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935487943" sldId="423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1433620621" sldId="424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294050106" sldId="425"/>
        </pc:sldMkLst>
      </pc:sldChg>
      <pc:sldChg chg="del">
        <pc:chgData name="Erich Fein" userId="e150e231-135d-4583-8c32-e305d4788928" providerId="ADAL" clId="{FA99B40D-914F-490D-B89C-4A0517301BEA}" dt="2022-01-24T05:00:28.026" v="9" actId="47"/>
        <pc:sldMkLst>
          <pc:docMk/>
          <pc:sldMk cId="4293750663" sldId="4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3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3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2745495-C555-4E4C-A661-3A04C60B86A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135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3" y="0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9" y="4715472"/>
            <a:ext cx="5335895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3" y="9429353"/>
            <a:ext cx="2889626" cy="495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4" rIns="90846" bIns="4542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75D6B1E1-DB67-4B13-9A57-E12BACB7C66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7841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D6B1E1-DB67-4B13-9A57-E12BACB7C66C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462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C13DB-F0CA-4E9B-AA84-2EFB802656EB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4BD98-6DE2-48A8-B96A-71CE9A7F598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10A79-9F4F-475F-8258-93F3EDD172C6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16E7A-323E-4904-8D3E-383744EC3EA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B2E09-FE2A-4755-B277-F8E980248BF1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685CB-E1EF-463F-81B1-1D764EA790ED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C97F6-EB99-4A34-97C8-E1BDF6F85520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60D4A-FCF9-40EC-87D6-A3CD548B7E4D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286B5-30F6-4E24-9D58-E23B8C913A15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C0E50-6492-4550-9247-55BE1571448F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dirty="0"/>
              <a:t>DrHEGoh@2015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592A6A-DF5A-40E9-8CE9-9B244B514FFB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Moderation and 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Some predictor variables interact in a sequence, rather than impacting the outcome variable singly or as a group (like regression).</a:t>
            </a:r>
          </a:p>
          <a:p>
            <a:r>
              <a:rPr lang="en-AU" dirty="0"/>
              <a:t>Moderation and mediation is a form of regression that allows researchers to analyse how a third variable effects the relationship of the predictor and outcome variable. 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665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Moderation and Mediation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Consider the model below: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High levels of stress can negatively impact health.</a:t>
            </a:r>
          </a:p>
          <a:p>
            <a:r>
              <a:rPr lang="en-AU" dirty="0"/>
              <a:t>Social support can mediate the effect of stress on health.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BAD9B-84CC-44A2-833C-71DAB6678FF7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5EB0D1-223A-49FA-AF49-2CC4311F7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2163061"/>
            <a:ext cx="3438128" cy="173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7415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POWERPOINTVERSION" val="12.0"/>
  <p:tag name="ANSWERNOWSTYLE" val="-1"/>
  <p:tag name="COUNTDOWNSECONDS" val="10"/>
  <p:tag name="BACKUPMAINTENANCE" val="7"/>
  <p:tag name="AUTOUPDATEALIASES" val="True"/>
  <p:tag name="BUBBLESIZEVISIBLE" val="True"/>
  <p:tag name="CUSTOMCELLFORECOLOR" val="-16777216"/>
  <p:tag name="USESCHEMECOLORS" val="True"/>
  <p:tag name="AUTOSIZEGRID" val="True"/>
  <p:tag name="CHARTLABELS" val="0"/>
  <p:tag name="INCLUDEPPT" val="True"/>
  <p:tag name="ZEROBASED" val="False"/>
  <p:tag name="FIBNUMRESULTS" val="5"/>
  <p:tag name="PRRESPONSE3" val="8"/>
  <p:tag name="PRRESPONSE9" val="2"/>
  <p:tag name="USESECONDARYMONITOR" val="True"/>
  <p:tag name="RESPCOUNTERFORMAT" val="0"/>
  <p:tag name="CHARTVALUEFORMAT" val="0%"/>
  <p:tag name="TEAMSINLEADERBOARD" val="5"/>
  <p:tag name="CUSTOMGRIDBACKCOLOR" val="-2830136"/>
  <p:tag name="DISPLAYDEVICENUMBER" val="True"/>
  <p:tag name="GRIDPOSITION" val="1"/>
  <p:tag name="PARTLISTDEFAULT" val="0"/>
  <p:tag name="AUTOADJUSTPARTRANGE" val="True"/>
  <p:tag name="PRRESPONSE1" val="10"/>
  <p:tag name="PRRESPONSE7" val="4"/>
  <p:tag name="BULLETTYPE" val="3"/>
  <p:tag name="NUMRESPONSES" val="1"/>
  <p:tag name="PARTICIPANTSINLEADERBOARD" val="5"/>
  <p:tag name="CUSTOMCELLBACKCOLOR1" val="-657956"/>
  <p:tag name="GRIDOPACITY" val="90"/>
  <p:tag name="MULTIRESPDIVISOR" val="1"/>
  <p:tag name="CHARTSCALE" val="True"/>
  <p:tag name="PRRESPONSE5" val="6"/>
  <p:tag name="SHOWBARVISIBLE" val="True"/>
  <p:tag name="BACKUPSESSIONS" val="True"/>
  <p:tag name="BUBBLEVALUEFORMAT" val="0.0"/>
  <p:tag name="DISPLAYDEVICEID" val="True"/>
  <p:tag name="CORRECTPOINTVALUE" val="100"/>
  <p:tag name="FIBINCLUDEOTHER" val="True"/>
  <p:tag name="TPVERSION" val="2008"/>
  <p:tag name="REVIEWONLY" val="False"/>
  <p:tag name="CUSTOMCELLBACKCOLOR3" val="-268652"/>
  <p:tag name="RESETCHARTS" val="True"/>
  <p:tag name="PRRESPONSE2" val="9"/>
  <p:tag name="RESPCOUNTERSTYLE" val="-1"/>
  <p:tag name="BUBBLEGROUPING" val="3"/>
  <p:tag name="INCORRECTPOINTVALUE" val="0"/>
  <p:tag name="PRRESPONSE10" val="1"/>
  <p:tag name="MAXRESPONDERS" val="5"/>
  <p:tag name="REALTIMEBACKUP" val="False"/>
  <p:tag name="INPUTSOURCE" val="1"/>
  <p:tag name="CHARTCOLORS" val="0"/>
  <p:tag name="ROTATIONINTERVAL" val="2"/>
  <p:tag name="PRRESPONSE6" val="5"/>
  <p:tag name="FIBDISPLAYRESULTS" val="True"/>
  <p:tag name="COUNTDOWNSTYLE" val="-1"/>
  <p:tag name="GRIDSIZE" val="{Width=800, Height=600}"/>
  <p:tag name="CUSTOMCELLBACKCOLOR4" val="-8355712"/>
  <p:tag name="DELIMITERS" val="3.1"/>
  <p:tag name="MMPROD_NEXTUNIQUEID" val="10011"/>
  <p:tag name="MMPROD_UIDATA" val="&lt;database version=&quot;9.0&quot;&gt;&lt;object type=&quot;1&quot; unique_id=&quot;10001&quot;&gt;&lt;object type=&quot;8&quot; unique_id=&quot;13223&quot;&gt;&lt;/object&gt;&lt;object type=&quot;2&quot; unique_id=&quot;13224&quot;&gt;&lt;object type=&quot;3&quot; unique_id=&quot;13254&quot;&gt;&lt;property id=&quot;20148&quot; value=&quot;5&quot;/&gt;&lt;property id=&quot;20300&quot; value=&quot;Slide 41 - &amp;quot;Diagnosing Collinearity&amp;quot;&quot;/&gt;&lt;property id=&quot;20307&quot; value=&quot;292&quot;/&gt;&lt;/object&gt;&lt;object type=&quot;3&quot; unique_id=&quot;13257&quot;&gt;&lt;property id=&quot;20148&quot; value=&quot;5&quot;/&gt;&lt;property id=&quot;20300&quot; value=&quot;Slide 43 - &amp;quot;SPSS Standard Regression Analysis Output&amp;quot;&quot;/&gt;&lt;property id=&quot;20307&quot; value=&quot;269&quot;/&gt;&lt;/object&gt;&lt;object type=&quot;3&quot; unique_id=&quot;13258&quot;&gt;&lt;property id=&quot;20148&quot; value=&quot;5&quot;/&gt;&lt;property id=&quot;20300&quot; value=&quot;Slide 44&quot;/&gt;&lt;property id=&quot;20307&quot; value=&quot;326&quot;/&gt;&lt;/object&gt;&lt;object type=&quot;3&quot; unique_id=&quot;13259&quot;&gt;&lt;property id=&quot;20148&quot; value=&quot;5&quot;/&gt;&lt;property id=&quot;20300&quot; value=&quot;Slide 45 - &amp;quot;Parameter Estimates&amp;quot;&quot;/&gt;&lt;property id=&quot;20307&quot; value=&quot;325&quot;/&gt;&lt;/object&gt;&lt;object type=&quot;3&quot; unique_id=&quot;13264&quot;&gt;&lt;property id=&quot;20148&quot; value=&quot;5&quot;/&gt;&lt;property id=&quot;20300&quot; value=&quot;Slide 47 - &amp;quot;Sequential or Hierarchical&amp;quot;&quot;/&gt;&lt;property id=&quot;20307&quot; value=&quot;281&quot;/&gt;&lt;/object&gt;&lt;object type=&quot;3&quot; unique_id=&quot;13265&quot;&gt;&lt;property id=&quot;20148&quot; value=&quot;5&quot;/&gt;&lt;property id=&quot;20300&quot; value=&quot;Slide 46 - &amp;quot;Sequential or Hierarchical Regression&amp;quot;&quot;/&gt;&lt;property id=&quot;20307&quot; value=&quot;323&quot;/&gt;&lt;/object&gt;&lt;object type=&quot;3&quot; unique_id=&quot;13267&quot;&gt;&lt;property id=&quot;20148&quot; value=&quot;5&quot;/&gt;&lt;property id=&quot;20300&quot; value=&quot;Slide 50 - &amp;quot;Using Regression to Test Mediation and Moderation Effects&amp;quot;&quot;/&gt;&lt;property id=&quot;20307&quot; value=&quot;258&quot;/&gt;&lt;/object&gt;&lt;object type=&quot;3&quot; unique_id=&quot;13269&quot;&gt;&lt;property id=&quot;20148&quot; value=&quot;5&quot;/&gt;&lt;property id=&quot;20300&quot; value=&quot;Slide 54 - &amp;quot;Aim&amp;quot;&quot;/&gt;&lt;property id=&quot;20307&quot; value=&quot;259&quot;/&gt;&lt;/object&gt;&lt;object type=&quot;3&quot; unique_id=&quot;13274&quot;&gt;&lt;property id=&quot;20148&quot; value=&quot;5&quot;/&gt;&lt;property id=&quot;20300&quot; value=&quot;Slide 59 - &amp;quot;Traditional Mediation Analysis Baron and Kenny (1986)&amp;quot;&quot;/&gt;&lt;property id=&quot;20307&quot; value=&quot;305&quot;/&gt;&lt;/object&gt;&lt;object type=&quot;3&quot; unique_id=&quot;13275&quot;&gt;&lt;property id=&quot;20148&quot; value=&quot;5&quot;/&gt;&lt;property id=&quot;20300&quot; value=&quot;Slide 60&quot;/&gt;&lt;property id=&quot;20307&quot; value=&quot;306&quot;/&gt;&lt;/object&gt;&lt;object type=&quot;3&quot; unique_id=&quot;13277&quot;&gt;&lt;property id=&quot;20148&quot; value=&quot;5&quot;/&gt;&lt;property id=&quot;20300&quot; value=&quot;Slide 62 - &amp;quot;A Series of Standard Regression Analyses: B&amp;amp;K Style&amp;quot;&quot;/&gt;&lt;property id=&quot;20307&quot; value=&quot;308&quot;/&gt;&lt;/object&gt;&lt;object type=&quot;3&quot; unique_id=&quot;13289&quot;&gt;&lt;property id=&quot;20148&quot; value=&quot;5&quot;/&gt;&lt;property id=&quot;20300&quot; value=&quot;Slide 71 - &amp;quot;Guide (only) to writing Results section for Assignment 2&amp;quot;&quot;/&gt;&lt;property id=&quot;20307&quot; value=&quot;311&quot;/&gt;&lt;/object&gt;&lt;object type=&quot;3&quot; unique_id=&quot;13290&quot;&gt;&lt;property id=&quot;20148&quot; value=&quot;5&quot;/&gt;&lt;property id=&quot;20300&quot; value=&quot;Slide 72 - &amp;quot;Guide to Information to be Included in Table/s if Not in Text&amp;quot;&quot;/&gt;&lt;property id=&quot;20307&quot; value=&quot;301&quot;/&gt;&lt;/object&gt;&lt;object type=&quot;3&quot; unique_id=&quot;14362&quot;&gt;&lt;property id=&quot;20148&quot; value=&quot;5&quot;/&gt;&lt;property id=&quot;20300&quot; value=&quot;Slide 48 - &amp;quot;Select “Statistics”&amp;quot;&quot;/&gt;&lt;property id=&quot;20307&quot; value=&quot;356&quot;/&gt;&lt;/object&gt;&lt;object type=&quot;3&quot; unique_id=&quot;14363&quot;&gt;&lt;property id=&quot;20148&quot; value=&quot;5&quot;/&gt;&lt;property id=&quot;20300&quot; value=&quot;Slide 49&quot;/&gt;&lt;property id=&quot;20307&quot; value=&quot;355&quot;/&gt;&lt;/object&gt;&lt;object type=&quot;3&quot; unique_id=&quot;14365&quot;&gt;&lt;property id=&quot;20148&quot; value=&quot;5&quot;/&gt;&lt;property id=&quot;20300&quot; value=&quot;Slide 73&quot;/&gt;&lt;property id=&quot;20307&quot; value=&quot;357&quot;/&gt;&lt;/object&gt;&lt;object type=&quot;3&quot; unique_id=&quot;14532&quot;&gt;&lt;property id=&quot;20148&quot; value=&quot;5&quot;/&gt;&lt;property id=&quot;20300&quot; value=&quot;Slide 39 - &amp;quot;Standard Multiple Regression to Interpret the Regression Model&amp;quot;&quot;/&gt;&lt;property id=&quot;20307&quot; value=&quot;369&quot;/&gt;&lt;/object&gt;&lt;object type=&quot;3&quot; unique_id=&quot;14534&quot;&gt;&lt;property id=&quot;20148&quot; value=&quot;5&quot;/&gt;&lt;property id=&quot;20300&quot; value=&quot;Slide 42 - &amp;quot;Dealing with Collinearity&amp;quot;&quot;/&gt;&lt;property id=&quot;20307&quot; value=&quot;380&quot;/&gt;&lt;/object&gt;&lt;object type=&quot;3&quot; unique_id=&quot;14535&quot;&gt;&lt;property id=&quot;20148&quot; value=&quot;5&quot;/&gt;&lt;property id=&quot;20300&quot; value=&quot;Slide 52 - &amp;quot;Difference between Mediation &amp;amp; Moderation&amp;quot;&quot;/&gt;&lt;property id=&quot;20307&quot; value=&quot;383&quot;/&gt;&lt;/object&gt;&lt;object type=&quot;3&quot; unique_id=&quot;14536&quot;&gt;&lt;property id=&quot;20148&quot; value=&quot;5&quot;/&gt;&lt;property id=&quot;20300&quot; value=&quot;Slide 58 - &amp;quot;Slides 58 to 61  present the traditional causal steps model made popular by Baron and Kenny (1986). The model is n&quot;/&gt;&lt;property id=&quot;20307&quot; value=&quot;384&quot;/&gt;&lt;/object&gt;&lt;object type=&quot;3&quot; unique_id=&quot;14537&quot;&gt;&lt;property id=&quot;20148&quot; value=&quot;5&quot;/&gt;&lt;property id=&quot;20300&quot; value=&quot;Slide 61 - &amp;quot;Example – Read.sav&amp;quot;&quot;/&gt;&lt;property id=&quot;20307&quot; value=&quot;388&quot;/&gt;&lt;/object&gt;&lt;object type=&quot;3&quot; unique_id=&quot;14540&quot;&gt;&lt;property id=&quot;20148&quot; value=&quot;5&quot;/&gt;&lt;property id=&quot;20300&quot; value=&quot;Slide 66 - &amp;quot;Hayes’ PROCESS Procedure&amp;quot;&quot;/&gt;&lt;property id=&quot;20307&quot; value=&quot;381&quot;/&gt;&lt;/object&gt;&lt;object type=&quot;3&quot; unique_id=&quot;14541&quot;&gt;&lt;property id=&quot;20148&quot; value=&quot;5&quot;/&gt;&lt;property id=&quot;20300&quot; value=&quot;Slide 67&quot;/&gt;&lt;property id=&quot;20307&quot; value=&quot;385&quot;/&gt;&lt;/object&gt;&lt;object type=&quot;3&quot; unique_id=&quot;14542&quot;&gt;&lt;property id=&quot;20148&quot; value=&quot;5&quot;/&gt;&lt;property id=&quot;20300&quot; value=&quot;Slide 68&quot;/&gt;&lt;property id=&quot;20307&quot; value=&quot;391&quot;/&gt;&lt;/object&gt;&lt;object type=&quot;3&quot; unique_id=&quot;14543&quot;&gt;&lt;property id=&quot;20148&quot; value=&quot;5&quot;/&gt;&lt;property id=&quot;20300&quot; value=&quot;Slide 69&quot;/&gt;&lt;property id=&quot;20307&quot; value=&quot;387&quot;/&gt;&lt;/object&gt;&lt;object type=&quot;3&quot; unique_id=&quot;15245&quot;&gt;&lt;property id=&quot;20148&quot; value=&quot;5&quot;/&gt;&lt;property id=&quot;20300&quot; value=&quot;Slide 51&quot;/&gt;&lt;property id=&quot;20307&quot; value=&quot;393&quot;/&gt;&lt;/object&gt;&lt;object type=&quot;3&quot; unique_id=&quot;15780&quot;&gt;&lt;property id=&quot;20148&quot; value=&quot;5&quot;/&gt;&lt;property id=&quot;20300&quot; value=&quot;Slide 74 - &amp;quot;Help with References&amp;quot;&quot;/&gt;&lt;property id=&quot;20307&quot; value=&quot;394&quot;/&gt;&lt;/object&gt;&lt;object type=&quot;3&quot; unique_id=&quot;16515&quot;&gt;&lt;property id=&quot;20148&quot; value=&quot;5&quot;/&gt;&lt;property id=&quot;20300&quot; value=&quot;Slide 40&quot;/&gt;&lt;property id=&quot;20307&quot; value=&quot;400&quot;/&gt;&lt;/object&gt;&lt;object type=&quot;3&quot; unique_id=&quot;17042&quot;&gt;&lt;property id=&quot;20148&quot; value=&quot;5&quot;/&gt;&lt;property id=&quot;20300&quot; value=&quot;Slide 55 - &amp;quot;Conceptual Diagram of a  Simple Mediation Model&amp;quot;&quot;/&gt;&lt;property id=&quot;20307&quot; value=&quot;402&quot;/&gt;&lt;/object&gt;&lt;object type=&quot;3&quot; unique_id=&quot;17043&quot;&gt;&lt;property id=&quot;20148&quot; value=&quot;5&quot;/&gt;&lt;property id=&quot;20300&quot; value=&quot;Slide 56 - &amp;quot;Conceptual Diagram of a  Serial Multiple Mediator Model&amp;quot;&quot;/&gt;&lt;property id=&quot;20307&quot; value=&quot;405&quot;/&gt;&lt;/object&gt;&lt;object type=&quot;3&quot; unique_id=&quot;17044&quot;&gt;&lt;property id=&quot;20148&quot; value=&quot;5&quot;/&gt;&lt;property id=&quot;20300&quot; value=&quot;Slide 57 - &amp;quot;Conceptual Diagram of a  Parallel Multiple Mediator Model&amp;quot;&quot;/&gt;&lt;property id=&quot;20307&quot; value=&quot;403&quot;/&gt;&lt;/object&gt;&lt;object type=&quot;3&quot; unique_id=&quot;17045&quot;&gt;&lt;property id=&quot;20148&quot; value=&quot;5&quot;/&gt;&lt;property id=&quot;20300&quot; value=&quot;Slide 63 - &amp;quot;B&amp;amp;K : Fallen from Grace!&amp;quot;&quot;/&gt;&lt;property id=&quot;20307&quot; value=&quot;408&quot;/&gt;&lt;/object&gt;&lt;object type=&quot;3&quot; unique_id=&quot;17046&quot;&gt;&lt;property id=&quot;20148&quot; value=&quot;5&quot;/&gt;&lt;property id=&quot;20300&quot; value=&quot;Slide 64 - &amp;quot;Modern Mediation Analysis Paths in a Simple Mediation Model&amp;quot;&quot;/&gt;&lt;property id=&quot;20307&quot; value=&quot;407&quot;/&gt;&lt;/object&gt;&lt;object type=&quot;3&quot; unique_id=&quot;17047&quot;&gt;&lt;property id=&quot;20148&quot; value=&quot;5&quot;/&gt;&lt;property id=&quot;20300&quot; value=&quot;Slide 65 - &amp;quot;Effects in a Simple Mediation Model&amp;quot;&quot;/&gt;&lt;property id=&quot;20307&quot; value=&quot;406&quot;/&gt;&lt;/object&gt;&lt;object type=&quot;3&quot; unique_id=&quot;17362&quot;&gt;&lt;property id=&quot;20148&quot; value=&quot;5&quot;/&gt;&lt;property id=&quot;20300&quot; value=&quot;Slide 53 - &amp;quot;Examples of Research Questions&amp;quot;&quot;/&gt;&lt;property id=&quot;20307&quot; value=&quot;409&quot;/&gt;&lt;/object&gt;&lt;object type=&quot;3&quot; unique_id=&quot;17685&quot;&gt;&lt;property id=&quot;20148&quot; value=&quot;5&quot;/&gt;&lt;property id=&quot;20300&quot; value=&quot;Slide 70 - &amp;quot;Other Concepts in MR&amp;quot;&quot;/&gt;&lt;property id=&quot;20307&quot; value=&quot;410&quot;/&gt;&lt;/object&gt;&lt;object type=&quot;3&quot; unique_id=&quot;18061&quot;&gt;&lt;property id=&quot;20148&quot; value=&quot;5&quot;/&gt;&lt;property id=&quot;20300&quot; value=&quot;Slide 1 - &amp;quot;PSY 4111 Multivariate Analysis Workshop 2 Day 1&amp;quot;&quot;/&gt;&lt;property id=&quot;20307&quot; value=&quot;411&quot;/&gt;&lt;/object&gt;&lt;object type=&quot;3&quot; unique_id=&quot;18457&quot;&gt;&lt;property id=&quot;20148&quot; value=&quot;5&quot;/&gt;&lt;property id=&quot;20300&quot; value=&quot;Slide 2 - &amp;quot;Review Statistical Models&amp;quot;&quot;/&gt;&lt;property id=&quot;20307&quot; value=&quot;414&quot;/&gt;&lt;/object&gt;&lt;object type=&quot;3&quot; unique_id=&quot;18458&quot;&gt;&lt;property id=&quot;20148&quot; value=&quot;5&quot;/&gt;&lt;property id=&quot;20300&quot; value=&quot;Slide 3&quot;/&gt;&lt;property id=&quot;20307&quot; value=&quot;415&quot;/&gt;&lt;/object&gt;&lt;object type=&quot;3&quot; unique_id=&quot;18459&quot;&gt;&lt;property id=&quot;20148&quot; value=&quot;5&quot;/&gt;&lt;property id=&quot;20300&quot; value=&quot;Slide 4 - &amp;quot;Good Model or Bad Model?&amp;quot;&quot;/&gt;&lt;property id=&quot;20307&quot; value=&quot;416&quot;/&gt;&lt;/object&gt;&lt;object type=&quot;3&quot; unique_id=&quot;18460&quot;&gt;&lt;property id=&quot;20148&quot; value=&quot;5&quot;/&gt;&lt;property id=&quot;20300&quot; value=&quot;Slide 5&quot;/&gt;&lt;property id=&quot;20307&quot; value=&quot;417&quot;/&gt;&lt;/object&gt;&lt;object type=&quot;3&quot; unique_id=&quot;18461&quot;&gt;&lt;property id=&quot;20148&quot; value=&quot;5&quot;/&gt;&lt;property id=&quot;20300&quot; value=&quot;Slide 6&quot;/&gt;&lt;property id=&quot;20307&quot; value=&quot;418&quot;/&gt;&lt;/object&gt;&lt;object type=&quot;3&quot; unique_id=&quot;18462&quot;&gt;&lt;property id=&quot;20148&quot; value=&quot;5&quot;/&gt;&lt;property id=&quot;20300&quot; value=&quot;Slide 7 - &amp;quot;Inferential Test&amp;quot;&quot;/&gt;&lt;property id=&quot;20307&quot; value=&quot;419&quot;/&gt;&lt;/object&gt;&lt;object type=&quot;3&quot; unique_id=&quot;18463&quot;&gt;&lt;property id=&quot;20148&quot; value=&quot;5&quot;/&gt;&lt;property id=&quot;20300&quot; value=&quot;Slide 8&quot;/&gt;&lt;property id=&quot;20307&quot; value=&quot;420&quot;/&gt;&lt;/object&gt;&lt;object type=&quot;3&quot; unique_id=&quot;18464&quot;&gt;&lt;property id=&quot;20148&quot; value=&quot;5&quot;/&gt;&lt;property id=&quot;20300&quot; value=&quot;Slide 9 - &amp;quot;Simple Regression: Graph with the Mean, Unstandardised and Standardised Best Fit Line&amp;quot;&quot;/&gt;&lt;property id=&quot;20307&quot; value=&quot;421&quot;/&gt;&lt;/object&gt;&lt;object type=&quot;3&quot; unique_id=&quot;18465&quot;&gt;&lt;property id=&quot;20148&quot; value=&quot;5&quot;/&gt;&lt;property id=&quot;20300&quot; value=&quot;Slide 10 - &amp;quot;From Simple Linear Regression to Multiple Linear Regression&amp;quot;&quot;/&gt;&lt;property id=&quot;20307&quot; value=&quot;422&quot;/&gt;&lt;/object&gt;&lt;object type=&quot;3&quot; unique_id=&quot;18466&quot;&gt;&lt;property id=&quot;20148&quot; value=&quot;5&quot;/&gt;&lt;property id=&quot;20300&quot; value=&quot;Slide 11 - &amp;quot;Regression Line&amp;quot;&quot;/&gt;&lt;property id=&quot;20307&quot; value=&quot;423&quot;/&gt;&lt;/object&gt;&lt;object type=&quot;3&quot; unique_id=&quot;18467&quot;&gt;&lt;property id=&quot;20148&quot; value=&quot;5&quot;/&gt;&lt;property id=&quot;20300&quot; value=&quot;Slide 12 - &amp;quot;Variables and Level of Measurement&amp;quot;&quot;/&gt;&lt;property id=&quot;20307&quot; value=&quot;424&quot;/&gt;&lt;/object&gt;&lt;object type=&quot;3&quot; unique_id=&quot;18468&quot;&gt;&lt;property id=&quot;20148&quot; value=&quot;5&quot;/&gt;&lt;property id=&quot;20300&quot; value=&quot;Slide 13 - &amp;quot;Bottomline before going anywhere&amp;quot;&quot;/&gt;&lt;property id=&quot;20307&quot; value=&quot;425&quot;/&gt;&lt;/object&gt;&lt;object type=&quot;3&quot; unique_id=&quot;18469&quot;&gt;&lt;property id=&quot;20148&quot; value=&quot;5&quot;/&gt;&lt;property id=&quot;20300&quot; value=&quot;Slide 14 - &amp;quot;Proportion of Variance Explained&amp;quot;&quot;/&gt;&lt;property id=&quot;20307&quot; value=&quot;426&quot;/&gt;&lt;/object&gt;&lt;object type=&quot;3&quot; unique_id=&quot;18470&quot;&gt;&lt;property id=&quot;20148&quot; value=&quot;5&quot;/&gt;&lt;property id=&quot;20300&quot; value=&quot;Slide 15 - &amp;quot;Consider these…………..&amp;quot;&quot;/&gt;&lt;property id=&quot;20307&quot; value=&quot;427&quot;/&gt;&lt;/object&gt;&lt;object type=&quot;3&quot; unique_id=&quot;18471&quot;&gt;&lt;property id=&quot;20148&quot; value=&quot;5&quot;/&gt;&lt;property id=&quot;20300&quot; value=&quot;Slide 16 - &amp;quot;Importance of IVs to Regression&amp;quot;&quot;/&gt;&lt;property id=&quot;20307&quot; value=&quot;428&quot;/&gt;&lt;/object&gt;&lt;object type=&quot;3&quot; unique_id=&quot;18472&quot;&gt;&lt;property id=&quot;20148&quot; value=&quot;5&quot;/&gt;&lt;property id=&quot;20300&quot; value=&quot;Slide 17 - &amp;quot;Areas representing Variances&amp;quot;&quot;/&gt;&lt;property id=&quot;20307&quot; value=&quot;429&quot;/&gt;&lt;/object&gt;&lt;object type=&quot;3&quot; unique_id=&quot;18473&quot;&gt;&lt;property id=&quot;20148&quot; value=&quot;5&quot;/&gt;&lt;property id=&quot;20300&quot; value=&quot;Slide 18 - &amp;quot;Unique Variance&amp;quot;&quot;/&gt;&lt;property id=&quot;20307&quot; value=&quot;430&quot;/&gt;&lt;/object&gt;&lt;object type=&quot;3&quot; unique_id=&quot;18474&quot;&gt;&lt;property id=&quot;20148&quot; value=&quot;5&quot;/&gt;&lt;property id=&quot;20300&quot; value=&quot;Slide 19 - &amp;quot;Regression Coefficients/  Partial Regression Coefficients&amp;quot;&quot;/&gt;&lt;property id=&quot;20307&quot; value=&quot;431&quot;/&gt;&lt;/object&gt;&lt;object type=&quot;3&quot; unique_id=&quot;18475&quot;&gt;&lt;property id=&quot;20148&quot; value=&quot;5&quot;/&gt;&lt;property id=&quot;20300&quot; value=&quot;Slide 20 - &amp;quot;Regression Techniques&amp;quot;&quot;/&gt;&lt;property id=&quot;20307&quot; value=&quot;432&quot;/&gt;&lt;/object&gt;&lt;object type=&quot;3&quot; unique_id=&quot;18476&quot;&gt;&lt;property id=&quot;20148&quot; value=&quot;5&quot;/&gt;&lt;property id=&quot;20300&quot; value=&quot;Slide 21 - &amp;quot;Standard or Simultaneous Regression&amp;quot;&quot;/&gt;&lt;property id=&quot;20307&quot; value=&quot;433&quot;/&gt;&lt;/object&gt;&lt;object type=&quot;3&quot; unique_id=&quot;18477&quot;&gt;&lt;property id=&quot;20148&quot; value=&quot;5&quot;/&gt;&lt;property id=&quot;20300&quot; value=&quot;Slide 22 - &amp;quot;Detecting outliers and assumptions testing are all conducted in Regression&amp;quot;&quot;/&gt;&lt;property id=&quot;20307&quot; value=&quot;434&quot;/&gt;&lt;/object&gt;&lt;object type=&quot;3&quot; unique_id=&quot;18478&quot;&gt;&lt;property id=&quot;20148&quot; value=&quot;5&quot;/&gt;&lt;property id=&quot;20300&quot; value=&quot;Slide 23 - &amp;quot;Data Screening and Assumptions Testing&amp;quot;&quot;/&gt;&lt;property id=&quot;20307&quot; value=&quot;435&quot;/&gt;&lt;/object&gt;&lt;object type=&quot;3&quot; unique_id=&quot;18479&quot;&gt;&lt;property id=&quot;20148&quot; value=&quot;5&quot;/&gt;&lt;property id=&quot;20300&quot; value=&quot;Slide 24 - &amp;quot;Step 1: Select Analysis to detect Multivariate Outliers&amp;quot;&quot;/&gt;&lt;property id=&quot;20307&quot; value=&quot;436&quot;/&gt;&lt;/object&gt;&lt;object type=&quot;3&quot; unique_id=&quot;18480&quot;&gt;&lt;property id=&quot;20148&quot; value=&quot;5&quot;/&gt;&lt;property id=&quot;20300&quot; value=&quot;Slide 25 - &amp;quot;Step 2:Enter DV (outcome) and IVs (predictors)&amp;quot;&quot;/&gt;&lt;property id=&quot;20307&quot; value=&quot;437&quot;/&gt;&lt;/object&gt;&lt;object type=&quot;3&quot; unique_id=&quot;18481&quot;&gt;&lt;property id=&quot;20148&quot; value=&quot;5&quot;/&gt;&lt;property id=&quot;20300&quot; value=&quot;Slide 26&quot;/&gt;&lt;property id=&quot;20307&quot; value=&quot;438&quot;/&gt;&lt;/object&gt;&lt;object type=&quot;3&quot; unique_id=&quot;18482&quot;&gt;&lt;property id=&quot;20148&quot; value=&quot;5&quot;/&gt;&lt;property id=&quot;20300&quot; value=&quot;Slide 27 - &amp;quot;Look at Data View for Multivariate Outliers&amp;quot;&quot;/&gt;&lt;property id=&quot;20307&quot; value=&quot;439&quot;/&gt;&lt;/object&gt;&lt;object type=&quot;3&quot; unique_id=&quot;18483&quot;&gt;&lt;property id=&quot;20148&quot; value=&quot;5&quot;/&gt;&lt;property id=&quot;20300&quot; value=&quot;Slide 28 - &amp;quot;Residual Outliers&amp;quot;&quot;/&gt;&lt;property id=&quot;20307&quot; value=&quot;440&quot;/&gt;&lt;/object&gt;&lt;object type=&quot;3&quot; unique_id=&quot;18484&quot;&gt;&lt;property id=&quot;20148&quot; value=&quot;5&quot;/&gt;&lt;property id=&quot;20300&quot; value=&quot;Slide 29 - &amp;quot;Step 3: Detecting Residual Outliers&amp;quot;&quot;/&gt;&lt;property id=&quot;20307&quot; value=&quot;441&quot;/&gt;&lt;/object&gt;&lt;object type=&quot;3&quot; unique_id=&quot;18485&quot;&gt;&lt;property id=&quot;20148&quot; value=&quot;5&quot;/&gt;&lt;property id=&quot;20300&quot; value=&quot;Slide 30&quot;/&gt;&lt;property id=&quot;20307&quot; value=&quot;442&quot;/&gt;&lt;/object&gt;&lt;object type=&quot;3&quot; unique_id=&quot;18486&quot;&gt;&lt;property id=&quot;20148&quot; value=&quot;5&quot;/&gt;&lt;property id=&quot;20300&quot; value=&quot;Slide 31 - &amp;quot;1 Run, 2 Runs, 3 Runs, or More…&amp;quot;&quot;/&gt;&lt;property id=&quot;20307&quot; value=&quot;443&quot;/&gt;&lt;/object&gt;&lt;object type=&quot;3&quot; unique_id=&quot;18487&quot;&gt;&lt;property id=&quot;20148&quot; value=&quot;5&quot;/&gt;&lt;property id=&quot;20300&quot; value=&quot;Slide 32 - &amp;quot;Residual Plot - 3 in 1         &amp;quot;&quot;/&gt;&lt;property id=&quot;20307&quot; value=&quot;444&quot;/&gt;&lt;/object&gt;&lt;object type=&quot;3&quot; unique_id=&quot;18488&quot;&gt;&lt;property id=&quot;20148&quot; value=&quot;5&quot;/&gt;&lt;property id=&quot;20300&quot; value=&quot;Slide 33&quot;/&gt;&lt;property id=&quot;20307&quot; value=&quot;445&quot;/&gt;&lt;/object&gt;&lt;object type=&quot;3&quot; unique_id=&quot;18489&quot;&gt;&lt;property id=&quot;20148&quot; value=&quot;5&quot;/&gt;&lt;property id=&quot;20300&quot; value=&quot;Slide 34&quot;/&gt;&lt;property id=&quot;20307&quot; value=&quot;446&quot;/&gt;&lt;/object&gt;&lt;object type=&quot;3&quot; unique_id=&quot;18490&quot;&gt;&lt;property id=&quot;20148&quot; value=&quot;5&quot;/&gt;&lt;property id=&quot;20300&quot; value=&quot;Slide 35&quot;/&gt;&lt;property id=&quot;20307&quot; value=&quot;447&quot;/&gt;&lt;/object&gt;&lt;object type=&quot;3&quot; unique_id=&quot;18491&quot;&gt;&lt;property id=&quot;20148&quot; value=&quot;5&quot;/&gt;&lt;property id=&quot;20300&quot; value=&quot;Slide 36&quot;/&gt;&lt;property id=&quot;20307&quot; value=&quot;448&quot;/&gt;&lt;/object&gt;&lt;object type=&quot;3&quot; unique_id=&quot;18492&quot;&gt;&lt;property id=&quot;20148&quot; value=&quot;5&quot;/&gt;&lt;property id=&quot;20300&quot; value=&quot;Slide 37 - &amp;quot;Help with References&amp;quot;&quot;/&gt;&lt;property id=&quot;20307&quot; value=&quot;449&quot;/&gt;&lt;/object&gt;&lt;object type=&quot;3&quot; unique_id=&quot;18493&quot;&gt;&lt;property id=&quot;20148&quot; value=&quot;5&quot;/&gt;&lt;property id=&quot;20300&quot; value=&quot;Slide 38 - &amp;quot;Partial Plots (if selected as shown in Slide 30)&amp;quot;&quot;/&gt;&lt;property id=&quot;20307&quot; value=&quot;45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3B814883BB8C4F820696DC00E5D28A" ma:contentTypeVersion="5" ma:contentTypeDescription="Create a new document." ma:contentTypeScope="" ma:versionID="9047967b726433ecf13a120cc72cf1af">
  <xsd:schema xmlns:xsd="http://www.w3.org/2001/XMLSchema" xmlns:xs="http://www.w3.org/2001/XMLSchema" xmlns:p="http://schemas.microsoft.com/office/2006/metadata/properties" xmlns:ns2="a57b4dab-7866-42e6-80f8-82de7d3e750c" targetNamespace="http://schemas.microsoft.com/office/2006/metadata/properties" ma:root="true" ma:fieldsID="fe8e82f1ea86a0d8cda9ec43dd0b6ede" ns2:_="">
    <xsd:import namespace="a57b4dab-7866-42e6-80f8-82de7d3e7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b4dab-7866-42e6-80f8-82de7d3e75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79FE3-B2D0-49E8-9FC8-7CC4D755CB1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B5CFB0-65A1-4846-8881-DCF6A2BF64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b4dab-7866-42e6-80f8-82de7d3e7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E02150-459C-411D-9EEA-E5044E0B7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25174</TotalTime>
  <Words>84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Moderation and Mediation</vt:lpstr>
      <vt:lpstr>Moderation and Mediation</vt:lpstr>
    </vt:vector>
  </TitlesOfParts>
  <Company>University of Southern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4011  Multivariate Statistics B Workshop 1  Multiple Regression</dc:title>
  <dc:creator>USQ</dc:creator>
  <cp:lastModifiedBy>Erich Fein</cp:lastModifiedBy>
  <cp:revision>175</cp:revision>
  <cp:lastPrinted>2015-03-30T05:12:43Z</cp:lastPrinted>
  <dcterms:created xsi:type="dcterms:W3CDTF">2007-04-25T09:28:56Z</dcterms:created>
  <dcterms:modified xsi:type="dcterms:W3CDTF">2022-01-24T05:00:36Z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0x010100D83B814883BB8C4F820696DC00E5D28A</vt:lpwstr>
  </property>
</Properties>
</file>