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20"/>
  </p:normalViewPr>
  <p:slideViewPr>
    <p:cSldViewPr snapToGrid="0" snapToObjects="1">
      <p:cViewPr varScale="1">
        <p:scale>
          <a:sx n="86" d="100"/>
          <a:sy n="86" d="100"/>
        </p:scale>
        <p:origin x="5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7/30/2020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7/30/2020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7/30/2020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7/30/2020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7/30/2020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7/30/2020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7/30/2020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7/30/2020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7/30/2020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7/30/2020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7/30/2020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7/30/2020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health.qld.gov.au/multicultural/health_workers/cultdiver_guid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metrosouth.health.qld.gov.au/multicultural-nutrition-resources"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needpix.com/photo/519125/cartoon-kids-children-child-childhood-cartoon-kids-people-life-lifestyle"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childaustralia.org.au/wp-content/uploads/2017/02/Cultural-Connections.pdf"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needpix.com/photo/430117/india-family-curious-children"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ecrh.edu.au/docs/default-source/resources/ipsp/welcoming-conversations-with-culturally-and-linguistically-diverse-families-an-educators-guide.pdf?sfvrsn=6"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1" name="Freeform: Shape 10">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15" name="Rectangle 14">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Shape 16">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Oval 18">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41A19-6545-2A4F-BE88-4C1672393F1A}"/>
              </a:ext>
            </a:extLst>
          </p:cNvPr>
          <p:cNvSpPr>
            <a:spLocks noGrp="1"/>
          </p:cNvSpPr>
          <p:nvPr>
            <p:ph type="ctrTitle"/>
          </p:nvPr>
        </p:nvSpPr>
        <p:spPr>
          <a:xfrm>
            <a:off x="1339433" y="324918"/>
            <a:ext cx="7369642" cy="3608480"/>
          </a:xfrm>
        </p:spPr>
        <p:txBody>
          <a:bodyPr>
            <a:normAutofit fontScale="90000"/>
          </a:bodyPr>
          <a:lstStyle/>
          <a:p>
            <a:pPr algn="l"/>
            <a:r>
              <a:rPr lang="en-AU" sz="5000" b="1" dirty="0"/>
              <a:t>Concern: Can you help us with similar shareable resources for multicultural early years education?</a:t>
            </a:r>
            <a:r>
              <a:rPr lang="en-US" sz="5000" dirty="0"/>
              <a:t> </a:t>
            </a:r>
            <a:br>
              <a:rPr lang="en-US" sz="5000" dirty="0"/>
            </a:br>
            <a:br>
              <a:rPr lang="en-US" sz="2000" dirty="0"/>
            </a:br>
            <a:br>
              <a:rPr lang="en-US" sz="2000" dirty="0"/>
            </a:br>
            <a:endParaRPr lang="en-US" sz="5000" dirty="0">
              <a:solidFill>
                <a:schemeClr val="bg2">
                  <a:lumMod val="90000"/>
                  <a:lumOff val="10000"/>
                </a:schemeClr>
              </a:solidFill>
            </a:endParaRPr>
          </a:p>
        </p:txBody>
      </p:sp>
      <p:sp>
        <p:nvSpPr>
          <p:cNvPr id="4" name="Rectangle 3">
            <a:extLst>
              <a:ext uri="{FF2B5EF4-FFF2-40B4-BE49-F238E27FC236}">
                <a16:creationId xmlns:a16="http://schemas.microsoft.com/office/drawing/2014/main" id="{A093F78B-152F-464E-8845-CE0F3FF3C0D9}"/>
              </a:ext>
            </a:extLst>
          </p:cNvPr>
          <p:cNvSpPr/>
          <p:nvPr/>
        </p:nvSpPr>
        <p:spPr>
          <a:xfrm>
            <a:off x="4803112" y="3657600"/>
            <a:ext cx="7343400" cy="3108543"/>
          </a:xfrm>
          <a:prstGeom prst="rect">
            <a:avLst/>
          </a:prstGeom>
        </p:spPr>
        <p:txBody>
          <a:bodyPr wrap="square">
            <a:spAutoFit/>
          </a:bodyPr>
          <a:lstStyle/>
          <a:p>
            <a:r>
              <a:rPr lang="en-AU" sz="2800" b="1" dirty="0">
                <a:solidFill>
                  <a:schemeClr val="tx2">
                    <a:lumMod val="25000"/>
                  </a:schemeClr>
                </a:solidFill>
                <a:latin typeface="Bradley Hand ITC" panose="03070402050302030203" pitchFamily="66" charset="77"/>
              </a:rPr>
              <a:t>‘</a:t>
            </a:r>
            <a:r>
              <a:rPr lang="en-AU" sz="2800" b="1" dirty="0">
                <a:solidFill>
                  <a:schemeClr val="bg2">
                    <a:lumMod val="90000"/>
                    <a:lumOff val="10000"/>
                  </a:schemeClr>
                </a:solidFill>
                <a:latin typeface="Bradley Hand ITC" panose="03070402050302030203" pitchFamily="66" charset="77"/>
              </a:rPr>
              <a:t>Being culturally competent doesn’t mean denying our own culture or having to know everything about all cultures. Rather, it is about being willing to find out more about the cultural identities of the children and families in our community ….’ Educators’ Guide to the Early Years Learning Framework for Australia</a:t>
            </a:r>
            <a:endParaRPr lang="en-US" sz="2800" b="1" dirty="0">
              <a:solidFill>
                <a:schemeClr val="bg2">
                  <a:lumMod val="90000"/>
                  <a:lumOff val="10000"/>
                </a:schemeClr>
              </a:solidFill>
              <a:latin typeface="Bradley Hand ITC" panose="03070402050302030203" pitchFamily="66" charset="77"/>
            </a:endParaRPr>
          </a:p>
        </p:txBody>
      </p:sp>
    </p:spTree>
    <p:extLst>
      <p:ext uri="{BB962C8B-B14F-4D97-AF65-F5344CB8AC3E}">
        <p14:creationId xmlns:p14="http://schemas.microsoft.com/office/powerpoint/2010/main" val="315593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A39A74-42FD-4770-933D-7A4CD40C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CC0DB73-13F2-442C-A7EE-F9B260CD6C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B8EFFE89-27EE-48B3-A446-BA710286A5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D18EDEF0-D47D-43DB-A3B3-5968B1B6D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8165464-B43B-4D11-BF16-D871418DA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CAAA88-D854-47B3-A200-E9F085B4B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6AE21-74FB-6F4F-836B-58CEE79337C4}"/>
              </a:ext>
            </a:extLst>
          </p:cNvPr>
          <p:cNvSpPr>
            <a:spLocks noGrp="1"/>
          </p:cNvSpPr>
          <p:nvPr>
            <p:ph type="title"/>
          </p:nvPr>
        </p:nvSpPr>
        <p:spPr>
          <a:xfrm>
            <a:off x="6369475" y="808056"/>
            <a:ext cx="4203364" cy="1077229"/>
          </a:xfrm>
        </p:spPr>
        <p:txBody>
          <a:bodyPr>
            <a:normAutofit/>
          </a:bodyPr>
          <a:lstStyle/>
          <a:p>
            <a:pPr algn="l"/>
            <a:r>
              <a:rPr lang="en-US" sz="2600" dirty="0"/>
              <a:t>	Queensland Health – Multicultural Health</a:t>
            </a:r>
          </a:p>
        </p:txBody>
      </p:sp>
      <p:sp>
        <p:nvSpPr>
          <p:cNvPr id="22" name="Rectangle 21">
            <a:extLst>
              <a:ext uri="{FF2B5EF4-FFF2-40B4-BE49-F238E27FC236}">
                <a16:creationId xmlns:a16="http://schemas.microsoft.com/office/drawing/2014/main" id="{77274962-CBA6-4F61-BED4-0D8D67F6C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761" y="0"/>
            <a:ext cx="44252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B58C9E-6AE1-2C43-A126-FE7140DDAC82}"/>
              </a:ext>
            </a:extLst>
          </p:cNvPr>
          <p:cNvPicPr>
            <a:picLocks noChangeAspect="1"/>
          </p:cNvPicPr>
          <p:nvPr/>
        </p:nvPicPr>
        <p:blipFill>
          <a:blip r:embed="rId5"/>
          <a:stretch>
            <a:fillRect/>
          </a:stretch>
        </p:blipFill>
        <p:spPr>
          <a:xfrm>
            <a:off x="1343586" y="1885285"/>
            <a:ext cx="3761808" cy="3075277"/>
          </a:xfrm>
          <a:prstGeom prst="rect">
            <a:avLst/>
          </a:prstGeom>
          <a:solidFill>
            <a:schemeClr val="accent2"/>
          </a:solidFill>
          <a:ln w="12700">
            <a:noFill/>
          </a:ln>
        </p:spPr>
      </p:pic>
      <p:sp>
        <p:nvSpPr>
          <p:cNvPr id="24" name="Rectangle 23">
            <a:extLst>
              <a:ext uri="{FF2B5EF4-FFF2-40B4-BE49-F238E27FC236}">
                <a16:creationId xmlns:a16="http://schemas.microsoft.com/office/drawing/2014/main" id="{D7FC4B6C-C0EE-4DB7-8E51-E133757C1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2800" y="222987"/>
            <a:ext cx="3932516" cy="637864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7883B0-A162-B244-BC59-D5B578CF0AA5}"/>
              </a:ext>
            </a:extLst>
          </p:cNvPr>
          <p:cNvSpPr>
            <a:spLocks noGrp="1"/>
          </p:cNvSpPr>
          <p:nvPr>
            <p:ph idx="1"/>
          </p:nvPr>
        </p:nvSpPr>
        <p:spPr>
          <a:xfrm>
            <a:off x="6361850" y="2052116"/>
            <a:ext cx="4210990" cy="3997828"/>
          </a:xfrm>
        </p:spPr>
        <p:txBody>
          <a:bodyPr>
            <a:normAutofit/>
          </a:bodyPr>
          <a:lstStyle/>
          <a:p>
            <a:pPr marL="0" indent="0">
              <a:buNone/>
            </a:pPr>
            <a:endParaRPr lang="en-US" sz="1800" dirty="0"/>
          </a:p>
          <a:p>
            <a:pPr marL="0" indent="0">
              <a:buNone/>
            </a:pPr>
            <a:endParaRPr lang="en-US" sz="1800" dirty="0"/>
          </a:p>
          <a:p>
            <a:pPr marL="0" indent="0">
              <a:buNone/>
            </a:pPr>
            <a:endParaRPr lang="en-US" sz="1800" dirty="0"/>
          </a:p>
        </p:txBody>
      </p:sp>
      <p:sp>
        <p:nvSpPr>
          <p:cNvPr id="26" name="Rectangle 25">
            <a:extLst>
              <a:ext uri="{FF2B5EF4-FFF2-40B4-BE49-F238E27FC236}">
                <a16:creationId xmlns:a16="http://schemas.microsoft.com/office/drawing/2014/main" id="{F8F92D5F-F04C-4E2F-9080-5DAFC318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2A02DF-51B9-204F-A88A-254A76D0FC28}"/>
              </a:ext>
            </a:extLst>
          </p:cNvPr>
          <p:cNvSpPr txBox="1"/>
          <p:nvPr/>
        </p:nvSpPr>
        <p:spPr>
          <a:xfrm>
            <a:off x="6845643" y="2594919"/>
            <a:ext cx="4374292" cy="1000274"/>
          </a:xfrm>
          <a:prstGeom prst="rect">
            <a:avLst/>
          </a:prstGeom>
          <a:noFill/>
        </p:spPr>
        <p:txBody>
          <a:bodyPr wrap="square" rtlCol="0">
            <a:spAutoFit/>
          </a:bodyPr>
          <a:lstStyle/>
          <a:p>
            <a:pPr>
              <a:spcAft>
                <a:spcPts val="600"/>
              </a:spcAft>
            </a:pPr>
            <a:r>
              <a:rPr lang="en-US" dirty="0"/>
              <a:t>Access this resource at:</a:t>
            </a:r>
          </a:p>
          <a:p>
            <a:pPr>
              <a:spcAft>
                <a:spcPts val="600"/>
              </a:spcAft>
            </a:pPr>
            <a:r>
              <a:rPr lang="en-AU" dirty="0">
                <a:hlinkClick r:id="rId6"/>
              </a:rPr>
              <a:t>https://www.health.qld.gov.au/multicultural/health_workers/cultdiver_guide</a:t>
            </a:r>
            <a:endParaRPr lang="en-US" dirty="0"/>
          </a:p>
        </p:txBody>
      </p:sp>
      <p:sp>
        <p:nvSpPr>
          <p:cNvPr id="6" name="TextBox 5">
            <a:extLst>
              <a:ext uri="{FF2B5EF4-FFF2-40B4-BE49-F238E27FC236}">
                <a16:creationId xmlns:a16="http://schemas.microsoft.com/office/drawing/2014/main" id="{0529F8EC-4552-4391-A7E0-238631151A1C}"/>
              </a:ext>
            </a:extLst>
          </p:cNvPr>
          <p:cNvSpPr txBox="1"/>
          <p:nvPr/>
        </p:nvSpPr>
        <p:spPr>
          <a:xfrm>
            <a:off x="5537336" y="6478519"/>
            <a:ext cx="5743854" cy="246221"/>
          </a:xfrm>
          <a:prstGeom prst="rect">
            <a:avLst/>
          </a:prstGeom>
          <a:noFill/>
        </p:spPr>
        <p:txBody>
          <a:bodyPr wrap="square" rtlCol="0">
            <a:spAutoFit/>
          </a:bodyPr>
          <a:lstStyle/>
          <a:p>
            <a:r>
              <a:rPr lang="en-US" sz="1000" dirty="0"/>
              <a:t>Screenshot from Queensland Health used under CC-BY</a:t>
            </a:r>
            <a:endParaRPr lang="en-AU" sz="1000" dirty="0"/>
          </a:p>
        </p:txBody>
      </p:sp>
    </p:spTree>
    <p:extLst>
      <p:ext uri="{BB962C8B-B14F-4D97-AF65-F5344CB8AC3E}">
        <p14:creationId xmlns:p14="http://schemas.microsoft.com/office/powerpoint/2010/main" val="314334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BEDFD2F-1480-498D-9A62-BA55B14A3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52D381FB-9400-4C85-9074-8D2C4A88D8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4" name="Picture 33">
            <a:extLst>
              <a:ext uri="{FF2B5EF4-FFF2-40B4-BE49-F238E27FC236}">
                <a16:creationId xmlns:a16="http://schemas.microsoft.com/office/drawing/2014/main" id="{048C39C2-D375-4197-8882-9EBD58C853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6" name="Rectangle 35">
            <a:extLst>
              <a:ext uri="{FF2B5EF4-FFF2-40B4-BE49-F238E27FC236}">
                <a16:creationId xmlns:a16="http://schemas.microsoft.com/office/drawing/2014/main" id="{C306EEC9-6E83-4555-A9D3-7910ED27B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86F7B80-3B04-4C72-BA77-E34EF7FAC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D1AC6C6-FE68-4B13-BFCF-D0E8B3D81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7977F-F627-7943-A8FA-7A7B8A94EB60}"/>
              </a:ext>
            </a:extLst>
          </p:cNvPr>
          <p:cNvSpPr>
            <a:spLocks noGrp="1"/>
          </p:cNvSpPr>
          <p:nvPr>
            <p:ph type="title"/>
          </p:nvPr>
        </p:nvSpPr>
        <p:spPr>
          <a:xfrm>
            <a:off x="1964445" y="808056"/>
            <a:ext cx="2668106" cy="1077229"/>
          </a:xfrm>
        </p:spPr>
        <p:txBody>
          <a:bodyPr vert="horz" lIns="91440" tIns="45720" rIns="91440" bIns="45720" rtlCol="0" anchor="t">
            <a:normAutofit/>
          </a:bodyPr>
          <a:lstStyle/>
          <a:p>
            <a:pPr algn="l"/>
            <a:r>
              <a:rPr lang="en-US" sz="1500"/>
              <a:t>Queensland Health – Food and Cultural Profiles</a:t>
            </a:r>
            <a:br>
              <a:rPr lang="en-US" sz="1500"/>
            </a:br>
            <a:endParaRPr lang="en-US" sz="1500"/>
          </a:p>
        </p:txBody>
      </p:sp>
      <p:sp>
        <p:nvSpPr>
          <p:cNvPr id="8" name="TextBox 7">
            <a:extLst>
              <a:ext uri="{FF2B5EF4-FFF2-40B4-BE49-F238E27FC236}">
                <a16:creationId xmlns:a16="http://schemas.microsoft.com/office/drawing/2014/main" id="{35845078-D89E-F94E-A27E-FF5A5B7A8160}"/>
              </a:ext>
            </a:extLst>
          </p:cNvPr>
          <p:cNvSpPr txBox="1"/>
          <p:nvPr/>
        </p:nvSpPr>
        <p:spPr>
          <a:xfrm>
            <a:off x="1964444" y="2052116"/>
            <a:ext cx="2664217" cy="3997828"/>
          </a:xfrm>
          <a:prstGeom prst="rect">
            <a:avLst/>
          </a:prstGeom>
        </p:spPr>
        <p:txBody>
          <a:bodyPr vert="horz" lIns="91440" tIns="45720" rIns="91440" bIns="45720" rtlCol="0" anchor="ctr">
            <a:normAutofit/>
          </a:bodyPr>
          <a:lstStyle/>
          <a:p>
            <a:pPr defTabSz="914400">
              <a:lnSpc>
                <a:spcPct val="120000"/>
              </a:lnSpc>
              <a:spcAft>
                <a:spcPts val="600"/>
              </a:spcAft>
              <a:buClr>
                <a:schemeClr val="accent6"/>
              </a:buClr>
              <a:buSzPct val="90000"/>
              <a:buFont typeface="Wingdings" panose="05000000000000000000" pitchFamily="2" charset="2"/>
              <a:buChar char="§"/>
            </a:pPr>
            <a:r>
              <a:rPr lang="en-US" sz="1600" dirty="0"/>
              <a:t>Access this resource at:</a:t>
            </a:r>
          </a:p>
          <a:p>
            <a:pPr defTabSz="914400">
              <a:lnSpc>
                <a:spcPct val="120000"/>
              </a:lnSpc>
              <a:spcAft>
                <a:spcPts val="600"/>
              </a:spcAft>
              <a:buClr>
                <a:schemeClr val="accent6"/>
              </a:buClr>
              <a:buSzPct val="90000"/>
              <a:buFont typeface="Wingdings" panose="05000000000000000000" pitchFamily="2" charset="2"/>
              <a:buChar char="§"/>
            </a:pPr>
            <a:r>
              <a:rPr lang="en-US" sz="1600" dirty="0">
                <a:hlinkClick r:id="rId5"/>
              </a:rPr>
              <a:t>https://metrosouth.health.qld.gov.au/multicultural-nutrition-resources</a:t>
            </a:r>
            <a:endParaRPr lang="en-US" sz="1600" dirty="0"/>
          </a:p>
          <a:p>
            <a:pPr defTabSz="914400">
              <a:lnSpc>
                <a:spcPct val="120000"/>
              </a:lnSpc>
              <a:spcAft>
                <a:spcPts val="600"/>
              </a:spcAft>
              <a:buClr>
                <a:schemeClr val="accent6"/>
              </a:buClr>
              <a:buSzPct val="90000"/>
              <a:buFont typeface="Wingdings" panose="05000000000000000000" pitchFamily="2" charset="2"/>
              <a:buChar char="§"/>
            </a:pPr>
            <a:endParaRPr lang="en-US" sz="1600" dirty="0"/>
          </a:p>
        </p:txBody>
      </p:sp>
      <p:sp>
        <p:nvSpPr>
          <p:cNvPr id="42" name="Rectangle 41">
            <a:extLst>
              <a:ext uri="{FF2B5EF4-FFF2-40B4-BE49-F238E27FC236}">
                <a16:creationId xmlns:a16="http://schemas.microsoft.com/office/drawing/2014/main" id="{7E2C0214-1438-4F5F-8BB7-847D7B2B3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151" y="0"/>
            <a:ext cx="59508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cell phone&#10;&#10;Description automatically generated">
            <a:extLst>
              <a:ext uri="{FF2B5EF4-FFF2-40B4-BE49-F238E27FC236}">
                <a16:creationId xmlns:a16="http://schemas.microsoft.com/office/drawing/2014/main" id="{B682BA62-A4C6-3A4B-9837-D7E486DA61D9}"/>
              </a:ext>
            </a:extLst>
          </p:cNvPr>
          <p:cNvPicPr>
            <a:picLocks noGrp="1"/>
          </p:cNvPicPr>
          <p:nvPr>
            <p:ph idx="1"/>
          </p:nvPr>
        </p:nvPicPr>
        <p:blipFill rotWithShape="1">
          <a:blip r:embed="rId6">
            <a:extLst>
              <a:ext uri="{28A0092B-C50C-407E-A947-70E740481C1C}">
                <a14:useLocalDpi xmlns:a14="http://schemas.microsoft.com/office/drawing/2010/main" val="0"/>
              </a:ext>
            </a:extLst>
          </a:blip>
          <a:srcRect r="-4" b="5715"/>
          <a:stretch/>
        </p:blipFill>
        <p:spPr>
          <a:xfrm>
            <a:off x="5756053" y="1572238"/>
            <a:ext cx="5303975" cy="3712983"/>
          </a:xfrm>
          <a:prstGeom prst="rect">
            <a:avLst/>
          </a:prstGeom>
          <a:ln w="12700">
            <a:noFill/>
          </a:ln>
        </p:spPr>
      </p:pic>
      <p:sp>
        <p:nvSpPr>
          <p:cNvPr id="44" name="Rectangle 43">
            <a:extLst>
              <a:ext uri="{FF2B5EF4-FFF2-40B4-BE49-F238E27FC236}">
                <a16:creationId xmlns:a16="http://schemas.microsoft.com/office/drawing/2014/main" id="{41CFFB3C-DBCC-498B-B635-CD1FA730D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6044" y="240175"/>
            <a:ext cx="5461080" cy="6371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BB289EA-43E0-4FC3-A38C-8168D8F18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23D1088-DC69-46A0-971F-DFC692FC6191}"/>
              </a:ext>
            </a:extLst>
          </p:cNvPr>
          <p:cNvSpPr txBox="1"/>
          <p:nvPr/>
        </p:nvSpPr>
        <p:spPr>
          <a:xfrm>
            <a:off x="2001243" y="6541987"/>
            <a:ext cx="5743854" cy="246221"/>
          </a:xfrm>
          <a:prstGeom prst="rect">
            <a:avLst/>
          </a:prstGeom>
          <a:noFill/>
        </p:spPr>
        <p:txBody>
          <a:bodyPr wrap="square" rtlCol="0">
            <a:spAutoFit/>
          </a:bodyPr>
          <a:lstStyle/>
          <a:p>
            <a:r>
              <a:rPr lang="en-US" sz="1000" dirty="0"/>
              <a:t>Screenshot from Queensland Health used under CC-BY</a:t>
            </a:r>
            <a:endParaRPr lang="en-AU" sz="1000" dirty="0"/>
          </a:p>
        </p:txBody>
      </p:sp>
    </p:spTree>
    <p:extLst>
      <p:ext uri="{BB962C8B-B14F-4D97-AF65-F5344CB8AC3E}">
        <p14:creationId xmlns:p14="http://schemas.microsoft.com/office/powerpoint/2010/main" val="163619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4" name="Picture 33">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6" name="Rectangle 35">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16AA2FA-4321-9A45-AC9C-E0757D70D18D}"/>
              </a:ext>
            </a:extLst>
          </p:cNvPr>
          <p:cNvSpPr>
            <a:spLocks noGrp="1"/>
          </p:cNvSpPr>
          <p:nvPr>
            <p:ph type="title"/>
          </p:nvPr>
        </p:nvSpPr>
        <p:spPr>
          <a:xfrm>
            <a:off x="6369475" y="808056"/>
            <a:ext cx="4203364" cy="1077229"/>
          </a:xfrm>
        </p:spPr>
        <p:txBody>
          <a:bodyPr vert="horz" lIns="91440" tIns="45720" rIns="91440" bIns="45720" rtlCol="0" anchor="t">
            <a:normAutofit/>
          </a:bodyPr>
          <a:lstStyle/>
          <a:p>
            <a:pPr algn="l"/>
            <a:r>
              <a:rPr lang="en-US" sz="2600"/>
              <a:t>Child Australia – Cultural Connections Booklet</a:t>
            </a:r>
          </a:p>
        </p:txBody>
      </p:sp>
      <p:sp>
        <p:nvSpPr>
          <p:cNvPr id="40" name="Rectangle 39">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2F9DEA6C-D303-BC4E-AF8D-A236D5D6EF02}"/>
              </a:ext>
            </a:extLst>
          </p:cNvPr>
          <p:cNvSpPr>
            <a:spLocks noGrp="1"/>
          </p:cNvSpPr>
          <p:nvPr>
            <p:ph idx="1"/>
          </p:nvPr>
        </p:nvSpPr>
        <p:spPr>
          <a:xfrm>
            <a:off x="6369474" y="2052116"/>
            <a:ext cx="4203365" cy="3997828"/>
          </a:xfrm>
        </p:spPr>
        <p:txBody>
          <a:bodyPr vert="horz" lIns="91440" tIns="45720" rIns="91440" bIns="45720" rtlCol="0" anchor="ctr">
            <a:normAutofit/>
          </a:bodyPr>
          <a:lstStyle/>
          <a:p>
            <a:r>
              <a:rPr lang="en-US" sz="1800"/>
              <a:t>Access this resource at: https://</a:t>
            </a:r>
            <a:r>
              <a:rPr lang="en-US" sz="1800">
                <a:hlinkClick r:id="rId5"/>
              </a:rPr>
              <a:t>https://childaustralia.org.au/wp-content/uploads/2017/02/Cultural-Connections.pdf</a:t>
            </a:r>
            <a:endParaRPr lang="en-US" sz="1800"/>
          </a:p>
          <a:p>
            <a:endParaRPr lang="en-US" sz="1800"/>
          </a:p>
        </p:txBody>
      </p:sp>
      <p:sp>
        <p:nvSpPr>
          <p:cNvPr id="42" name="Rectangle 41">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kids children free photo">
            <a:extLst>
              <a:ext uri="{FF2B5EF4-FFF2-40B4-BE49-F238E27FC236}">
                <a16:creationId xmlns:a16="http://schemas.microsoft.com/office/drawing/2014/main" id="{8F958EE7-0E1D-49E1-8F59-CD408E2576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550" y="808056"/>
            <a:ext cx="4232960" cy="44699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4AF06E-4870-4F8E-A399-173C36C0BAF2}"/>
              </a:ext>
            </a:extLst>
          </p:cNvPr>
          <p:cNvSpPr txBox="1"/>
          <p:nvPr/>
        </p:nvSpPr>
        <p:spPr>
          <a:xfrm>
            <a:off x="1528549" y="5477522"/>
            <a:ext cx="4311627" cy="261610"/>
          </a:xfrm>
          <a:prstGeom prst="rect">
            <a:avLst/>
          </a:prstGeom>
          <a:noFill/>
        </p:spPr>
        <p:txBody>
          <a:bodyPr wrap="square" rtlCol="0">
            <a:spAutoFit/>
          </a:bodyPr>
          <a:lstStyle/>
          <a:p>
            <a:r>
              <a:rPr lang="en-US" sz="1100" dirty="0"/>
              <a:t>Image: Prawny</a:t>
            </a:r>
            <a:r>
              <a:rPr lang="en-US" sz="1100" dirty="0">
                <a:hlinkClick r:id="rId7"/>
              </a:rPr>
              <a:t>, Cartoon Kids Children</a:t>
            </a:r>
            <a:r>
              <a:rPr lang="en-US" sz="1100" dirty="0"/>
              <a:t> used under CC-BY</a:t>
            </a:r>
            <a:endParaRPr lang="en-AU" sz="1100" dirty="0"/>
          </a:p>
        </p:txBody>
      </p:sp>
    </p:spTree>
    <p:extLst>
      <p:ext uri="{BB962C8B-B14F-4D97-AF65-F5344CB8AC3E}">
        <p14:creationId xmlns:p14="http://schemas.microsoft.com/office/powerpoint/2010/main" val="325884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07585-A6DF-5142-BD57-43E0A54B363C}"/>
              </a:ext>
            </a:extLst>
          </p:cNvPr>
          <p:cNvSpPr>
            <a:spLocks noGrp="1"/>
          </p:cNvSpPr>
          <p:nvPr>
            <p:ph type="title"/>
          </p:nvPr>
        </p:nvSpPr>
        <p:spPr>
          <a:xfrm>
            <a:off x="6369475" y="808056"/>
            <a:ext cx="4203364" cy="1077229"/>
          </a:xfrm>
        </p:spPr>
        <p:txBody>
          <a:bodyPr vert="horz" lIns="91440" tIns="45720" rIns="91440" bIns="45720" rtlCol="0" anchor="t">
            <a:normAutofit/>
          </a:bodyPr>
          <a:lstStyle/>
          <a:p>
            <a:pPr algn="l"/>
            <a:r>
              <a:rPr lang="en-US" sz="1600"/>
              <a:t>Welcoming conversations with culturally and linguistically diverse families  </a:t>
            </a:r>
            <a:br>
              <a:rPr lang="en-US" sz="1600"/>
            </a:br>
            <a:r>
              <a:rPr lang="en-US" sz="1600"/>
              <a:t>- An Educators Handbook</a:t>
            </a:r>
          </a:p>
        </p:txBody>
      </p:sp>
      <p:sp>
        <p:nvSpPr>
          <p:cNvPr id="20" name="Rectangle 19">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AB7770-B3B9-D64D-9C68-4954D410C355}"/>
              </a:ext>
            </a:extLst>
          </p:cNvPr>
          <p:cNvSpPr txBox="1"/>
          <p:nvPr/>
        </p:nvSpPr>
        <p:spPr>
          <a:xfrm>
            <a:off x="6369474" y="2052116"/>
            <a:ext cx="4203365" cy="3997828"/>
          </a:xfrm>
          <a:prstGeom prst="rect">
            <a:avLst/>
          </a:prstGeom>
        </p:spPr>
        <p:txBody>
          <a:bodyPr vert="horz" lIns="91440" tIns="45720" rIns="91440" bIns="45720" rtlCol="0" anchor="ctr">
            <a:normAutofit/>
          </a:bodyPr>
          <a:lstStyle/>
          <a:p>
            <a:pPr defTabSz="914400">
              <a:lnSpc>
                <a:spcPct val="120000"/>
              </a:lnSpc>
              <a:spcAft>
                <a:spcPts val="600"/>
              </a:spcAft>
              <a:buClr>
                <a:schemeClr val="accent6"/>
              </a:buClr>
              <a:buSzPct val="90000"/>
              <a:buFont typeface="Wingdings" panose="05000000000000000000" pitchFamily="2" charset="2"/>
              <a:buChar char="§"/>
            </a:pPr>
            <a:r>
              <a:rPr lang="en-US" dirty="0"/>
              <a:t>Access this resources at: </a:t>
            </a:r>
            <a:r>
              <a:rPr lang="en-US" dirty="0">
                <a:hlinkClick r:id="rId5"/>
              </a:rPr>
              <a:t>https://www.ecrh.edu.au/docs/default-source/resources/ipsp/welcoming-conversations-with-culturally-and-linguistically-diverse-families-an-educators-guide.pdf?sfvrsn=6</a:t>
            </a:r>
            <a:endParaRPr lang="en-US" dirty="0"/>
          </a:p>
          <a:p>
            <a:pPr defTabSz="914400">
              <a:lnSpc>
                <a:spcPct val="120000"/>
              </a:lnSpc>
              <a:spcAft>
                <a:spcPts val="600"/>
              </a:spcAft>
              <a:buClr>
                <a:schemeClr val="accent6"/>
              </a:buClr>
              <a:buSzPct val="90000"/>
              <a:buFont typeface="Wingdings" panose="05000000000000000000" pitchFamily="2" charset="2"/>
              <a:buChar char="§"/>
            </a:pPr>
            <a:endParaRPr lang="en-US" dirty="0"/>
          </a:p>
        </p:txBody>
      </p:sp>
      <p:sp>
        <p:nvSpPr>
          <p:cNvPr id="22" name="Rectangle 21">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ndia family curious free photo">
            <a:extLst>
              <a:ext uri="{FF2B5EF4-FFF2-40B4-BE49-F238E27FC236}">
                <a16:creationId xmlns:a16="http://schemas.microsoft.com/office/drawing/2014/main" id="{B2BCBAB2-64F4-4352-9F75-EA556BC419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60" y="417250"/>
            <a:ext cx="4017881" cy="53571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E258ED-DDCF-471F-8E69-1EA421D7291E}"/>
              </a:ext>
            </a:extLst>
          </p:cNvPr>
          <p:cNvSpPr txBox="1"/>
          <p:nvPr/>
        </p:nvSpPr>
        <p:spPr>
          <a:xfrm>
            <a:off x="1415580" y="5919139"/>
            <a:ext cx="4311627" cy="261610"/>
          </a:xfrm>
          <a:prstGeom prst="rect">
            <a:avLst/>
          </a:prstGeom>
          <a:noFill/>
        </p:spPr>
        <p:txBody>
          <a:bodyPr wrap="square" rtlCol="0">
            <a:spAutoFit/>
          </a:bodyPr>
          <a:lstStyle/>
          <a:p>
            <a:r>
              <a:rPr lang="en-US" sz="1100" dirty="0"/>
              <a:t>Image: Dassel, </a:t>
            </a:r>
            <a:r>
              <a:rPr lang="en-US" sz="1100" dirty="0">
                <a:hlinkClick r:id="rId7"/>
              </a:rPr>
              <a:t>Indian Family, </a:t>
            </a:r>
            <a:r>
              <a:rPr lang="en-US" sz="1100" dirty="0"/>
              <a:t>used under CC-BY</a:t>
            </a:r>
            <a:endParaRPr lang="en-AU" sz="1100" dirty="0"/>
          </a:p>
        </p:txBody>
      </p:sp>
    </p:spTree>
    <p:extLst>
      <p:ext uri="{BB962C8B-B14F-4D97-AF65-F5344CB8AC3E}">
        <p14:creationId xmlns:p14="http://schemas.microsoft.com/office/powerpoint/2010/main" val="284869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6">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6" name="Picture 8">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7" name="Rectangle 10">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12">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14">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16">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TextBox 18">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42" name="Rectangle 20">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22">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24" y="487443"/>
            <a:ext cx="5841548"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44" name="Picture 24">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F98D630E-BB4A-BD4E-BE69-60BE147ABEC8}"/>
              </a:ext>
            </a:extLst>
          </p:cNvPr>
          <p:cNvSpPr>
            <a:spLocks noGrp="1"/>
          </p:cNvSpPr>
          <p:nvPr>
            <p:ph type="title"/>
          </p:nvPr>
        </p:nvSpPr>
        <p:spPr>
          <a:xfrm>
            <a:off x="3039048" y="2568817"/>
            <a:ext cx="7155598" cy="3133968"/>
          </a:xfrm>
        </p:spPr>
        <p:txBody>
          <a:bodyPr vert="horz" lIns="91440" tIns="45720" rIns="91440" bIns="45720" rtlCol="0" anchor="t">
            <a:normAutofit/>
          </a:bodyPr>
          <a:lstStyle/>
          <a:p>
            <a:pPr algn="l"/>
            <a:r>
              <a:rPr lang="en-US" sz="4600" dirty="0">
                <a:solidFill>
                  <a:srgbClr val="1F2D29"/>
                </a:solidFill>
              </a:rPr>
              <a:t>Keep adding to this collection for your own professional development of cultural competency</a:t>
            </a:r>
          </a:p>
        </p:txBody>
      </p:sp>
      <p:sp>
        <p:nvSpPr>
          <p:cNvPr id="45" name="Rectangle 26">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ight Triangle 28">
            <a:extLst>
              <a:ext uri="{FF2B5EF4-FFF2-40B4-BE49-F238E27FC236}">
                <a16:creationId xmlns:a16="http://schemas.microsoft.com/office/drawing/2014/main" id="{2663C086-1480-4E81-BD6F-3E43A4C38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5313" y="2747897"/>
            <a:ext cx="353147" cy="35314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95227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294</TotalTime>
  <Words>252</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Bradley Hand ITC</vt:lpstr>
      <vt:lpstr>MS Shell Dlg 2</vt:lpstr>
      <vt:lpstr>Wingdings</vt:lpstr>
      <vt:lpstr>Wingdings 3</vt:lpstr>
      <vt:lpstr>Madison</vt:lpstr>
      <vt:lpstr>Concern: Can you help us with similar shareable resources for multicultural early years education?    </vt:lpstr>
      <vt:lpstr> Queensland Health – Multicultural Health</vt:lpstr>
      <vt:lpstr>Queensland Health – Food and Cultural Profiles </vt:lpstr>
      <vt:lpstr>Child Australia – Cultural Connections Booklet</vt:lpstr>
      <vt:lpstr>Welcoming conversations with culturally and linguistically diverse families   - An Educators Handbook</vt:lpstr>
      <vt:lpstr>Keep adding to this collection for your own professional development of cultural competency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ECL 3100  - Intercultural Communication in Early Learning Contexts</dc:title>
  <dc:creator>Selena Dyer</dc:creator>
  <cp:lastModifiedBy>Nikki Andersen</cp:lastModifiedBy>
  <cp:revision>10</cp:revision>
  <dcterms:created xsi:type="dcterms:W3CDTF">2019-12-12T04:42:51Z</dcterms:created>
  <dcterms:modified xsi:type="dcterms:W3CDTF">2020-07-30T00:49:52Z</dcterms:modified>
</cp:coreProperties>
</file>